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g" ContentType="image/jpg"/>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media/image12.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85" r:id="rId2"/>
    <p:sldId id="286" r:id="rId3"/>
    <p:sldId id="287" r:id="rId4"/>
    <p:sldId id="288" r:id="rId5"/>
    <p:sldId id="289" r:id="rId6"/>
    <p:sldId id="290" r:id="rId7"/>
    <p:sldId id="256" r:id="rId8"/>
    <p:sldId id="258"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92" r:id="rId33"/>
    <p:sldId id="291" r:id="rId34"/>
  </p:sldIdLst>
  <p:sldSz cx="9144000" cy="6858000" type="screen4x3"/>
  <p:notesSz cx="9144000" cy="6858000"/>
  <p:defaultTextStyle>
    <a:defPPr>
      <a:defRPr lang="sq-A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5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sq-AL"/>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EA297CF-4828-4BAC-8880-0BB267C87016}" type="datetimeFigureOut">
              <a:rPr lang="sq-AL" smtClean="0"/>
              <a:t>2.4.2021</a:t>
            </a:fld>
            <a:endParaRPr lang="sq-AL"/>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sq-AL"/>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q-AL"/>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sq-AL"/>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7BBF732-157B-4D11-B7D4-C227F9DCAA29}" type="slidenum">
              <a:rPr lang="sq-AL" smtClean="0"/>
              <a:t>‹#›</a:t>
            </a:fld>
            <a:endParaRPr lang="sq-AL"/>
          </a:p>
        </p:txBody>
      </p:sp>
    </p:spTree>
    <p:extLst>
      <p:ext uri="{BB962C8B-B14F-4D97-AF65-F5344CB8AC3E}">
        <p14:creationId xmlns:p14="http://schemas.microsoft.com/office/powerpoint/2010/main" val="171652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q-AL"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1ECA90F-4F9A-4297-B642-58F3C32DC66C}" type="slidenum">
              <a:rPr lang="sq-AL" smtClean="0"/>
              <a:pPr/>
              <a:t>1</a:t>
            </a:fld>
            <a:endParaRPr lang="sq-AL" smtClean="0"/>
          </a:p>
        </p:txBody>
      </p:sp>
    </p:spTree>
    <p:extLst>
      <p:ext uri="{BB962C8B-B14F-4D97-AF65-F5344CB8AC3E}">
        <p14:creationId xmlns:p14="http://schemas.microsoft.com/office/powerpoint/2010/main" val="265391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q-AL" altLang="sq-AL" smtClean="0"/>
              <a:t>Në veçanti, propozimi merr parasysh metodatë integruara që synojnë veprime që zhvillohen në katër nivele të mbrojtjes civile:</a:t>
            </a:r>
            <a:endParaRPr lang="en-US" altLang="sq-AL" smtClean="0"/>
          </a:p>
          <a:p>
            <a:r>
              <a:rPr lang="sq-AL" altLang="sq-AL" smtClean="0"/>
              <a:t>1. në nivelin e planifikimit: Regjistrimi i infrastrukturës së nevojshme për çdo rast të fatkeqësive natyrore, në mënyrë që plani operacionali mbrojtjes civile (kombëtar, rajonal apo lokal) të bazohet në të dhëna reale dhe të përditësuara në lidhje me zonat e pushtetit lokal.</a:t>
            </a:r>
            <a:endParaRPr lang="en-US" altLang="sq-AL" smtClean="0"/>
          </a:p>
          <a:p>
            <a:r>
              <a:rPr lang="sq-AL" altLang="sq-AL" smtClean="0"/>
              <a:t>2. në nivelin e parandalimit: Organizimi i  fushatave ndërgjegjësuese për veprimet e Mbrojtjes Civile, si promovimi i një marrëdhënie besimi mes qytetarëve dhe autoriteteve lokale dhe kombëtare në këtë fushë.</a:t>
            </a:r>
            <a:endParaRPr lang="en-US" altLang="sq-AL" smtClean="0"/>
          </a:p>
          <a:p>
            <a:r>
              <a:rPr lang="sq-AL" altLang="sq-AL" smtClean="0"/>
              <a:t>4. në nivelin e rehabilitimit: Koordinimi i ushtrimeve të ekipeve të ndërhyrjes, në monitorimin, kufizimin dhe riparimin e dëmit, si dhe për regjistrimin e nevojave dhe ndihmë për kategoritë që preken nga fatkeqësitë.</a:t>
            </a:r>
            <a:endParaRPr lang="en-US" altLang="sq-AL" smtClean="0"/>
          </a:p>
          <a:p>
            <a:endParaRPr lang="en-US" altLang="sq-AL" smtClean="0"/>
          </a:p>
          <a:p>
            <a:pPr eaLnBrk="1" hangingPunct="1">
              <a:spcBef>
                <a:spcPct val="0"/>
              </a:spcBef>
            </a:pPr>
            <a:r>
              <a:rPr lang="en-US" altLang="sq-AL" smtClean="0"/>
              <a:t>Projekti duhet te hartoje ose permiresoje planet eksistuese vendore, rajonale dhe kombetare per mbrojtjen civile</a:t>
            </a:r>
          </a:p>
          <a:p>
            <a:pPr eaLnBrk="1" hangingPunct="1">
              <a:spcBef>
                <a:spcPct val="0"/>
              </a:spcBef>
            </a:pPr>
            <a:r>
              <a:rPr lang="en-US" altLang="sq-AL" smtClean="0"/>
              <a:t>Integroje dhe adresoje nevojat e persoanve me pamundesi per te levizur, probleme kronike, banore te zonave te largeta rurale dhe grupeve te tjera vulnerabel qe jane me te ekspozuar ndaj fenomeneve te tilla natyrore.</a:t>
            </a:r>
          </a:p>
          <a:p>
            <a:pPr eaLnBrk="1" hangingPunct="1">
              <a:spcBef>
                <a:spcPct val="0"/>
              </a:spcBef>
            </a:pPr>
            <a:r>
              <a:rPr lang="en-US" altLang="sq-AL" smtClean="0"/>
              <a:t>Synon te permiresoje eficencen operacionale dhe kapacitete administrative tw njesive vendore ne trajtimin e rasteve te emergjencave civile.  </a:t>
            </a:r>
          </a:p>
          <a:p>
            <a:pPr eaLnBrk="1" hangingPunct="1">
              <a:spcBef>
                <a:spcPct val="0"/>
              </a:spcBef>
            </a:pPr>
            <a:r>
              <a:rPr lang="en-US" altLang="sq-AL" smtClean="0"/>
              <a:t>4plus ka nje qasje zbatimi tipik per bashki te vogla, rasti I Kolonjes, por mund te gjeje zbatim edhe ne zona te tjera CB, permes nje advokimi dhe programi trajnimi te pershtatshem. </a:t>
            </a:r>
          </a:p>
          <a:p>
            <a:pPr eaLnBrk="1" hangingPunct="1">
              <a:spcBef>
                <a:spcPct val="0"/>
              </a:spcBef>
            </a:pPr>
            <a:endParaRPr lang="sq-AL" altLang="sq-AL" smtClean="0"/>
          </a:p>
          <a:p>
            <a:endParaRPr lang="sq-AL" altLang="sq-AL"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71EF12-A083-42C8-88FF-AE2273B4AE3A}" type="slidenum">
              <a:rPr lang="en-US" altLang="sq-AL" smtClean="0"/>
              <a:pPr/>
              <a:t>4</a:t>
            </a:fld>
            <a:endParaRPr lang="en-US" altLang="sq-AL" smtClean="0"/>
          </a:p>
        </p:txBody>
      </p:sp>
    </p:spTree>
    <p:extLst>
      <p:ext uri="{BB962C8B-B14F-4D97-AF65-F5344CB8AC3E}">
        <p14:creationId xmlns:p14="http://schemas.microsoft.com/office/powerpoint/2010/main" val="116988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q-AL" altLang="sq-AL" smtClean="0"/>
              <a:t>Në veçanti, propozimi merr parasysh metodatë integruara që synojnë veprime që zhvillohen në katër nivele të mbrojtjes civile:</a:t>
            </a:r>
            <a:endParaRPr lang="en-US" altLang="sq-AL" smtClean="0"/>
          </a:p>
          <a:p>
            <a:r>
              <a:rPr lang="sq-AL" altLang="sq-AL" smtClean="0"/>
              <a:t>1. në nivelin e planifikimit: Regjistrimi i infrastrukturës së nevojshme për çdo rast të fatkeqësive natyrore, në mënyrë që plani operacionali mbrojtjes civile (kombëtar, rajonal apo lokal) të bazohet në të dhëna reale dhe të përditësuara në lidhje me zonat e pushtetit lokal.</a:t>
            </a:r>
            <a:endParaRPr lang="en-US" altLang="sq-AL" smtClean="0"/>
          </a:p>
          <a:p>
            <a:r>
              <a:rPr lang="sq-AL" altLang="sq-AL" smtClean="0"/>
              <a:t>2. në nivelin e parandalimit: Organizimi i  fushatave ndërgjegjësuese për veprimet e Mbrojtjes Civile, si promovimi i një marrëdhënie besimi mes qytetarëve dhe autoriteteve lokale dhe kombëtare në këtë fushë.</a:t>
            </a:r>
            <a:endParaRPr lang="en-US" altLang="sq-AL" smtClean="0"/>
          </a:p>
          <a:p>
            <a:r>
              <a:rPr lang="sq-AL" altLang="sq-AL" smtClean="0"/>
              <a:t>4. në nivelin e rehabilitimit: Koordinimi i ushtrimeve të ekipeve të ndërhyrjes, në monitorimin, kufizimin dhe riparimin e dëmit, si dhe për regjistrimin e nevojave dhe ndihmë për kategoritë që preken nga fatkeqësitë.</a:t>
            </a:r>
            <a:endParaRPr lang="en-US" altLang="sq-AL" smtClean="0"/>
          </a:p>
          <a:p>
            <a:endParaRPr lang="en-US" altLang="sq-AL" smtClean="0"/>
          </a:p>
          <a:p>
            <a:pPr eaLnBrk="1" hangingPunct="1">
              <a:spcBef>
                <a:spcPct val="0"/>
              </a:spcBef>
            </a:pPr>
            <a:r>
              <a:rPr lang="en-US" altLang="sq-AL" smtClean="0"/>
              <a:t>Projekti duhet te hartoje ose permiresoje planet eksistuese vendore, rajonale dhe kombetare per mbrojtjen civile</a:t>
            </a:r>
          </a:p>
          <a:p>
            <a:pPr eaLnBrk="1" hangingPunct="1">
              <a:spcBef>
                <a:spcPct val="0"/>
              </a:spcBef>
            </a:pPr>
            <a:r>
              <a:rPr lang="en-US" altLang="sq-AL" smtClean="0"/>
              <a:t>Integroje dhe adresoje nevojat e persoanve me pamundesi per te levizur, probleme kronike, banore te zonave te largeta rurale dhe grupeve te tjera vulnerabel qe jane me te ekspozuar ndaj fenomeneve te tilla natyrore.</a:t>
            </a:r>
          </a:p>
          <a:p>
            <a:pPr eaLnBrk="1" hangingPunct="1">
              <a:spcBef>
                <a:spcPct val="0"/>
              </a:spcBef>
            </a:pPr>
            <a:r>
              <a:rPr lang="en-US" altLang="sq-AL" smtClean="0"/>
              <a:t>Synon te permiresoje eficencen operacionale dhe kapacitete administrative tw njesive vendore ne trajtimin e rasteve te emergjencave civile.  </a:t>
            </a:r>
          </a:p>
          <a:p>
            <a:pPr eaLnBrk="1" hangingPunct="1">
              <a:spcBef>
                <a:spcPct val="0"/>
              </a:spcBef>
            </a:pPr>
            <a:r>
              <a:rPr lang="en-US" altLang="sq-AL" smtClean="0"/>
              <a:t>4plus ka nje qasje zbatimi tipik per bashki te vogla, rasti I Kolonjes, por mund te gjeje zbatim edhe ne zona te tjera CB, permes nje advokimi dhe programi trajnimi te pershtatshem. </a:t>
            </a:r>
          </a:p>
          <a:p>
            <a:pPr eaLnBrk="1" hangingPunct="1">
              <a:spcBef>
                <a:spcPct val="0"/>
              </a:spcBef>
            </a:pPr>
            <a:endParaRPr lang="sq-AL" altLang="sq-AL" smtClean="0"/>
          </a:p>
          <a:p>
            <a:endParaRPr lang="sq-AL" altLang="sq-AL"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71EF12-A083-42C8-88FF-AE2273B4AE3A}" type="slidenum">
              <a:rPr lang="en-US" altLang="sq-AL" smtClean="0"/>
              <a:pPr/>
              <a:t>5</a:t>
            </a:fld>
            <a:endParaRPr lang="en-US" altLang="sq-AL" smtClean="0"/>
          </a:p>
        </p:txBody>
      </p:sp>
    </p:spTree>
    <p:extLst>
      <p:ext uri="{BB962C8B-B14F-4D97-AF65-F5344CB8AC3E}">
        <p14:creationId xmlns:p14="http://schemas.microsoft.com/office/powerpoint/2010/main" val="421497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q-AL" altLang="sq-AL" smtClean="0"/>
              <a:t>Në veçanti, propozimi merr parasysh metodatë integruara që synojnë veprime që zhvillohen në katër nivele të mbrojtjes civile:</a:t>
            </a:r>
            <a:endParaRPr lang="en-US" altLang="sq-AL" smtClean="0"/>
          </a:p>
          <a:p>
            <a:r>
              <a:rPr lang="sq-AL" altLang="sq-AL" smtClean="0"/>
              <a:t>1. në nivelin e planifikimit: Regjistrimi i infrastrukturës së nevojshme për çdo rast të fatkeqësive natyrore, në mënyrë që plani operacionali mbrojtjes civile (kombëtar, rajonal apo lokal) të bazohet në të dhëna reale dhe të përditësuara në lidhje me zonat e pushtetit lokal.</a:t>
            </a:r>
            <a:endParaRPr lang="en-US" altLang="sq-AL" smtClean="0"/>
          </a:p>
          <a:p>
            <a:r>
              <a:rPr lang="sq-AL" altLang="sq-AL" smtClean="0"/>
              <a:t>2. në nivelin e parandalimit: Organizimi i  fushatave ndërgjegjësuese për veprimet e Mbrojtjes Civile, si promovimi i një marrëdhënie besimi mes qytetarëve dhe autoriteteve lokale dhe kombëtare në këtë fushë.</a:t>
            </a:r>
            <a:endParaRPr lang="en-US" altLang="sq-AL" smtClean="0"/>
          </a:p>
          <a:p>
            <a:r>
              <a:rPr lang="sq-AL" altLang="sq-AL" smtClean="0"/>
              <a:t>4. në nivelin e rehabilitimit: Koordinimi i ushtrimeve të ekipeve të ndërhyrjes, në monitorimin, kufizimin dhe riparimin e dëmit, si dhe për regjistrimin e nevojave dhe ndihmë për kategoritë që preken nga fatkeqësitë.</a:t>
            </a:r>
            <a:endParaRPr lang="en-US" altLang="sq-AL" smtClean="0"/>
          </a:p>
          <a:p>
            <a:endParaRPr lang="en-US" altLang="sq-AL" smtClean="0"/>
          </a:p>
          <a:p>
            <a:pPr eaLnBrk="1" hangingPunct="1">
              <a:spcBef>
                <a:spcPct val="0"/>
              </a:spcBef>
            </a:pPr>
            <a:r>
              <a:rPr lang="en-US" altLang="sq-AL" smtClean="0"/>
              <a:t>Projekti duhet te hartoje ose permiresoje planet eksistuese vendore, rajonale dhe kombetare per mbrojtjen civile</a:t>
            </a:r>
          </a:p>
          <a:p>
            <a:pPr eaLnBrk="1" hangingPunct="1">
              <a:spcBef>
                <a:spcPct val="0"/>
              </a:spcBef>
            </a:pPr>
            <a:r>
              <a:rPr lang="en-US" altLang="sq-AL" smtClean="0"/>
              <a:t>Integroje dhe adresoje nevojat e persoanve me pamundesi per te levizur, probleme kronike, banore te zonave te largeta rurale dhe grupeve te tjera vulnerabel qe jane me te ekspozuar ndaj fenomeneve te tilla natyrore.</a:t>
            </a:r>
          </a:p>
          <a:p>
            <a:pPr eaLnBrk="1" hangingPunct="1">
              <a:spcBef>
                <a:spcPct val="0"/>
              </a:spcBef>
            </a:pPr>
            <a:r>
              <a:rPr lang="en-US" altLang="sq-AL" smtClean="0"/>
              <a:t>Synon te permiresoje eficencen operacionale dhe kapacitete administrative tw njesive vendore ne trajtimin e rasteve te emergjencave civile.  </a:t>
            </a:r>
          </a:p>
          <a:p>
            <a:pPr eaLnBrk="1" hangingPunct="1">
              <a:spcBef>
                <a:spcPct val="0"/>
              </a:spcBef>
            </a:pPr>
            <a:r>
              <a:rPr lang="en-US" altLang="sq-AL" smtClean="0"/>
              <a:t>4plus ka nje qasje zbatimi tipik per bashki te vogla, rasti I Kolonjes, por mund te gjeje zbatim edhe ne zona te tjera CB, permes nje advokimi dhe programi trajnimi te pershtatshem. </a:t>
            </a:r>
          </a:p>
          <a:p>
            <a:pPr eaLnBrk="1" hangingPunct="1">
              <a:spcBef>
                <a:spcPct val="0"/>
              </a:spcBef>
            </a:pPr>
            <a:endParaRPr lang="sq-AL" altLang="sq-AL" smtClean="0"/>
          </a:p>
          <a:p>
            <a:endParaRPr lang="sq-AL" altLang="sq-AL"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71EF12-A083-42C8-88FF-AE2273B4AE3A}" type="slidenum">
              <a:rPr lang="en-US" altLang="sq-AL" smtClean="0"/>
              <a:pPr/>
              <a:t>6</a:t>
            </a:fld>
            <a:endParaRPr lang="en-US" altLang="sq-AL" smtClean="0"/>
          </a:p>
        </p:txBody>
      </p:sp>
    </p:spTree>
    <p:extLst>
      <p:ext uri="{BB962C8B-B14F-4D97-AF65-F5344CB8AC3E}">
        <p14:creationId xmlns:p14="http://schemas.microsoft.com/office/powerpoint/2010/main" val="244468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q-AL" altLang="sq-AL" smtClean="0"/>
              <a:t>Projekti i propozuar do të mbulojë përpjekjet e menjëhershme për të kufizuar ndikimin e fatkeqësive në grupet më të rrezikuara (persona me aftësi të kufizuara, të moshuarit, personat me sëmundje kronike, banorët e zonave rurale), si dhe veprimet parandaluese falë përforcimit të lidhjes midis parandalimit, gatishmërisë, reagimit dhe rimëkëmbjes në rastet e fatkeqësive natyrore dhe artificiale (të tilla si zjarret në pyje, përmbytjet, valët e të nxehtit, tërmetet etj.). </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F28529-9814-4472-ADA5-DEA2363C7D6E}" type="slidenum">
              <a:rPr lang="en-US" altLang="sq-AL" smtClean="0"/>
              <a:pPr/>
              <a:t>32</a:t>
            </a:fld>
            <a:endParaRPr lang="en-US" altLang="sq-AL" smtClean="0"/>
          </a:p>
        </p:txBody>
      </p:sp>
    </p:spTree>
    <p:extLst>
      <p:ext uri="{BB962C8B-B14F-4D97-AF65-F5344CB8AC3E}">
        <p14:creationId xmlns:p14="http://schemas.microsoft.com/office/powerpoint/2010/main" val="409192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q-AL" altLang="sq-AL" smtClean="0"/>
              <a:t>Në veçanti, propozimi merr parasysh metodatë integruara që synojnë veprime që zhvillohen në katër nivele të mbrojtjes civile:</a:t>
            </a:r>
            <a:endParaRPr lang="en-US" altLang="sq-AL" smtClean="0"/>
          </a:p>
          <a:p>
            <a:r>
              <a:rPr lang="sq-AL" altLang="sq-AL" smtClean="0"/>
              <a:t>1. në nivelin e planifikimit: Regjistrimi i infrastrukturës së nevojshme për çdo rast të fatkeqësive natyrore, në mënyrë që plani operacionali mbrojtjes civile (kombëtar, rajonal apo lokal) të bazohet në të dhëna reale dhe të përditësuara në lidhje me zonat e pushtetit lokal.</a:t>
            </a:r>
            <a:endParaRPr lang="en-US" altLang="sq-AL" smtClean="0"/>
          </a:p>
          <a:p>
            <a:r>
              <a:rPr lang="sq-AL" altLang="sq-AL" smtClean="0"/>
              <a:t>2. në nivelin e parandalimit: Organizimi i  fushatave ndërgjegjësuese për veprimet e Mbrojtjes Civile, si promovimi i një marrëdhënie besimi mes qytetarëve dhe autoriteteve lokale dhe kombëtare në këtë fushë.</a:t>
            </a:r>
            <a:endParaRPr lang="en-US" altLang="sq-AL" smtClean="0"/>
          </a:p>
          <a:p>
            <a:r>
              <a:rPr lang="sq-AL" altLang="sq-AL" smtClean="0"/>
              <a:t>4. në nivelin e rehabilitimit: Koordinimi i ushtrimeve të ekipeve të ndërhyrjes, në monitorimin, kufizimin dhe riparimin e dëmit, si dhe për regjistrimin e nevojave dhe ndihmë për kategoritë që preken nga fatkeqësitë.</a:t>
            </a:r>
            <a:endParaRPr lang="en-US" altLang="sq-AL" smtClean="0"/>
          </a:p>
          <a:p>
            <a:endParaRPr lang="en-US" altLang="sq-AL" smtClean="0"/>
          </a:p>
          <a:p>
            <a:pPr eaLnBrk="1" hangingPunct="1">
              <a:spcBef>
                <a:spcPct val="0"/>
              </a:spcBef>
            </a:pPr>
            <a:r>
              <a:rPr lang="en-US" altLang="sq-AL" smtClean="0"/>
              <a:t>Projekti duhet te hartoje ose permiresoje planet eksistuese vendore, rajonale dhe kombetare per mbrojtjen civile</a:t>
            </a:r>
          </a:p>
          <a:p>
            <a:pPr eaLnBrk="1" hangingPunct="1">
              <a:spcBef>
                <a:spcPct val="0"/>
              </a:spcBef>
            </a:pPr>
            <a:r>
              <a:rPr lang="en-US" altLang="sq-AL" smtClean="0"/>
              <a:t>Integroje dhe adresoje nevojat e persoanve me pamundesi per te levizur, probleme kronike, banore te zonave te largeta rurale dhe grupeve te tjera vulnerabel qe jane me te ekspozuar ndaj fenomeneve te tilla natyrore.</a:t>
            </a:r>
          </a:p>
          <a:p>
            <a:pPr eaLnBrk="1" hangingPunct="1">
              <a:spcBef>
                <a:spcPct val="0"/>
              </a:spcBef>
            </a:pPr>
            <a:r>
              <a:rPr lang="en-US" altLang="sq-AL" smtClean="0"/>
              <a:t>Synon te permiresoje eficencen operacionale dhe kapacitete administrative tw njesive vendore ne trajtimin e rasteve te emergjencave civile.  </a:t>
            </a:r>
          </a:p>
          <a:p>
            <a:pPr eaLnBrk="1" hangingPunct="1">
              <a:spcBef>
                <a:spcPct val="0"/>
              </a:spcBef>
            </a:pPr>
            <a:r>
              <a:rPr lang="en-US" altLang="sq-AL" smtClean="0"/>
              <a:t>4plus ka nje qasje zbatimi tipik per bashki te vogla, rasti I Kolonjes, por mund te gjeje zbatim edhe ne zona te tjera CB, permes nje advokimi dhe programi trajnimi te pershtatshem. </a:t>
            </a:r>
          </a:p>
          <a:p>
            <a:pPr eaLnBrk="1" hangingPunct="1">
              <a:spcBef>
                <a:spcPct val="0"/>
              </a:spcBef>
            </a:pPr>
            <a:endParaRPr lang="sq-AL" altLang="sq-AL" smtClean="0"/>
          </a:p>
          <a:p>
            <a:endParaRPr lang="sq-AL" altLang="sq-AL"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71EF12-A083-42C8-88FF-AE2273B4AE3A}" type="slidenum">
              <a:rPr lang="en-US" altLang="sq-AL" smtClean="0"/>
              <a:pPr/>
              <a:t>33</a:t>
            </a:fld>
            <a:endParaRPr lang="en-US" altLang="sq-AL" smtClean="0"/>
          </a:p>
        </p:txBody>
      </p:sp>
    </p:spTree>
    <p:extLst>
      <p:ext uri="{BB962C8B-B14F-4D97-AF65-F5344CB8AC3E}">
        <p14:creationId xmlns:p14="http://schemas.microsoft.com/office/powerpoint/2010/main" val="361365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207009"/>
            <a:ext cx="8074025" cy="636269"/>
          </a:xfrm>
          <a:prstGeom prst="rect">
            <a:avLst/>
          </a:prstGeom>
        </p:spPr>
        <p:txBody>
          <a:bodyPr wrap="square" lIns="0" tIns="0" rIns="0" bIns="0">
            <a:spAutoFit/>
          </a:bodyPr>
          <a:lstStyle>
            <a:lvl1pPr>
              <a:defRPr sz="2000" b="0" i="0">
                <a:solidFill>
                  <a:schemeClr val="tx1"/>
                </a:solidFill>
                <a:latin typeface="Carlito"/>
                <a:cs typeface="Carlito"/>
              </a:defRPr>
            </a:lvl1pPr>
          </a:lstStyle>
          <a:p>
            <a:endParaRPr dirty="0"/>
          </a:p>
        </p:txBody>
      </p:sp>
      <p:sp>
        <p:nvSpPr>
          <p:cNvPr id="3" name="Holder 3"/>
          <p:cNvSpPr>
            <a:spLocks noGrp="1"/>
          </p:cNvSpPr>
          <p:nvPr>
            <p:ph type="body" idx="1"/>
          </p:nvPr>
        </p:nvSpPr>
        <p:spPr>
          <a:xfrm>
            <a:off x="535940" y="1656397"/>
            <a:ext cx="8105775" cy="2660015"/>
          </a:xfrm>
          <a:prstGeom prst="rect">
            <a:avLst/>
          </a:prstGeom>
        </p:spPr>
        <p:txBody>
          <a:bodyPr wrap="square" lIns="0" tIns="0" rIns="0" bIns="0">
            <a:spAutoFit/>
          </a:bodyPr>
          <a:lstStyle>
            <a:lvl1pPr>
              <a:defRPr sz="2400" b="0" i="0">
                <a:solidFill>
                  <a:schemeClr val="tx1"/>
                </a:solidFill>
                <a:latin typeface="Carlito"/>
                <a:cs typeface="Carlito"/>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7" name="2 - Εικόνα" descr="Δημιουργία εικόνας.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135880" y="76200"/>
            <a:ext cx="1784747" cy="6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7"/>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482796" y="215503"/>
            <a:ext cx="1148759" cy="4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Placeholder 1"/>
          <p:cNvSpPr txBox="1">
            <a:spLocks/>
          </p:cNvSpPr>
          <p:nvPr/>
        </p:nvSpPr>
        <p:spPr bwMode="auto">
          <a:xfrm>
            <a:off x="192774" y="3176588"/>
            <a:ext cx="4073128"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pPr>
            <a:r>
              <a:rPr lang="en-US" sz="2250" b="1" dirty="0">
                <a:solidFill>
                  <a:schemeClr val="accent2">
                    <a:lumMod val="50000"/>
                  </a:schemeClr>
                </a:solidFill>
                <a:latin typeface="Calibri Light" panose="020F0302020204030204" pitchFamily="34" charset="0"/>
                <a:cs typeface="Kanit Medium" panose="00000600000000000000" pitchFamily="2" charset="-34"/>
              </a:rPr>
              <a:t>INFO DAY</a:t>
            </a:r>
            <a:endParaRPr lang="sq-AL" sz="2250" b="1" dirty="0">
              <a:solidFill>
                <a:schemeClr val="accent2">
                  <a:lumMod val="50000"/>
                </a:schemeClr>
              </a:solidFill>
              <a:latin typeface="Calibri Light" panose="020F0302020204030204" pitchFamily="34" charset="0"/>
              <a:cs typeface="Kanit Medium" panose="00000600000000000000" pitchFamily="2" charset="-34"/>
            </a:endParaRPr>
          </a:p>
          <a:p>
            <a:pPr eaLnBrk="1" hangingPunct="1">
              <a:lnSpc>
                <a:spcPct val="90000"/>
              </a:lnSpc>
            </a:pPr>
            <a:r>
              <a:rPr lang="en-US" sz="2250" b="1" dirty="0" err="1">
                <a:solidFill>
                  <a:schemeClr val="accent2">
                    <a:lumMod val="50000"/>
                  </a:schemeClr>
                </a:solidFill>
                <a:latin typeface="Calibri Light" panose="020F0302020204030204" pitchFamily="34" charset="0"/>
                <a:cs typeface="Kanit Medium" panose="00000600000000000000" pitchFamily="2" charset="-34"/>
              </a:rPr>
              <a:t>Përgatitja</a:t>
            </a:r>
            <a:r>
              <a:rPr lang="en-US" sz="2250" b="1" dirty="0">
                <a:solidFill>
                  <a:schemeClr val="accent2">
                    <a:lumMod val="50000"/>
                  </a:schemeClr>
                </a:solidFill>
                <a:latin typeface="Calibri Light" panose="020F0302020204030204" pitchFamily="34" charset="0"/>
                <a:cs typeface="Kanit Medium" panose="00000600000000000000" pitchFamily="2" charset="-34"/>
              </a:rPr>
              <a:t> </a:t>
            </a:r>
            <a:r>
              <a:rPr lang="en-US" sz="2250" b="1" dirty="0" err="1">
                <a:solidFill>
                  <a:schemeClr val="accent2">
                    <a:lumMod val="50000"/>
                  </a:schemeClr>
                </a:solidFill>
                <a:latin typeface="Calibri Light" panose="020F0302020204030204" pitchFamily="34" charset="0"/>
                <a:cs typeface="Kanit Medium" panose="00000600000000000000" pitchFamily="2" charset="-34"/>
              </a:rPr>
              <a:t>ndaj</a:t>
            </a:r>
            <a:r>
              <a:rPr lang="en-US" sz="2250" b="1" dirty="0">
                <a:solidFill>
                  <a:schemeClr val="accent2">
                    <a:lumMod val="50000"/>
                  </a:schemeClr>
                </a:solidFill>
                <a:latin typeface="Calibri Light" panose="020F0302020204030204" pitchFamily="34" charset="0"/>
                <a:cs typeface="Kanit Medium" panose="00000600000000000000" pitchFamily="2" charset="-34"/>
              </a:rPr>
              <a:t> </a:t>
            </a:r>
            <a:r>
              <a:rPr lang="en-US" sz="2250" b="1" dirty="0" err="1">
                <a:solidFill>
                  <a:schemeClr val="accent2">
                    <a:lumMod val="50000"/>
                  </a:schemeClr>
                </a:solidFill>
                <a:latin typeface="Calibri Light" panose="020F0302020204030204" pitchFamily="34" charset="0"/>
                <a:cs typeface="Kanit Medium" panose="00000600000000000000" pitchFamily="2" charset="-34"/>
              </a:rPr>
              <a:t>emergjencave</a:t>
            </a:r>
            <a:r>
              <a:rPr lang="en-US" sz="2250" b="1" dirty="0">
                <a:solidFill>
                  <a:schemeClr val="accent2">
                    <a:lumMod val="50000"/>
                  </a:schemeClr>
                </a:solidFill>
                <a:latin typeface="Calibri Light" panose="020F0302020204030204" pitchFamily="34" charset="0"/>
                <a:cs typeface="Kanit Medium" panose="00000600000000000000" pitchFamily="2" charset="-34"/>
              </a:rPr>
              <a:t> </a:t>
            </a:r>
            <a:r>
              <a:rPr lang="en-US" sz="2250" b="1" dirty="0" err="1">
                <a:solidFill>
                  <a:schemeClr val="accent2">
                    <a:lumMod val="50000"/>
                  </a:schemeClr>
                </a:solidFill>
                <a:latin typeface="Calibri Light" panose="020F0302020204030204" pitchFamily="34" charset="0"/>
                <a:cs typeface="Kanit Medium" panose="00000600000000000000" pitchFamily="2" charset="-34"/>
              </a:rPr>
              <a:t>civile</a:t>
            </a:r>
            <a:r>
              <a:rPr lang="sq-AL" sz="2250" b="1" dirty="0">
                <a:solidFill>
                  <a:schemeClr val="accent2">
                    <a:lumMod val="50000"/>
                  </a:schemeClr>
                </a:solidFill>
                <a:latin typeface="Calibri Light" panose="020F0302020204030204" pitchFamily="34" charset="0"/>
                <a:cs typeface="Kanit Medium" panose="00000600000000000000" pitchFamily="2" charset="-34"/>
              </a:rPr>
              <a:t> me fokus PAK</a:t>
            </a:r>
            <a:endParaRPr lang="en-US" sz="2250" b="1" dirty="0">
              <a:solidFill>
                <a:schemeClr val="accent2">
                  <a:lumMod val="50000"/>
                </a:schemeClr>
              </a:solidFill>
              <a:latin typeface="Calibri Light" panose="020F0302020204030204" pitchFamily="34" charset="0"/>
              <a:cs typeface="Kanit Medium" panose="00000600000000000000" pitchFamily="2" charset="-34"/>
            </a:endParaRPr>
          </a:p>
          <a:p>
            <a:pPr eaLnBrk="1" hangingPunct="1">
              <a:lnSpc>
                <a:spcPct val="90000"/>
              </a:lnSpc>
            </a:pPr>
            <a:endParaRPr lang="en-US" sz="2250" dirty="0">
              <a:solidFill>
                <a:srgbClr val="004E64"/>
              </a:solidFill>
              <a:latin typeface="Calibri Light" panose="020F0302020204030204" pitchFamily="34" charset="0"/>
              <a:cs typeface="Kanit Medium" panose="00000600000000000000" pitchFamily="2" charset="-34"/>
            </a:endParaRPr>
          </a:p>
          <a:p>
            <a:pPr eaLnBrk="1" hangingPunct="1">
              <a:lnSpc>
                <a:spcPct val="90000"/>
              </a:lnSpc>
            </a:pPr>
            <a:endParaRPr lang="en-US" sz="2250" dirty="0">
              <a:solidFill>
                <a:srgbClr val="004E64"/>
              </a:solidFill>
              <a:latin typeface="Calibri Light" panose="020F0302020204030204" pitchFamily="34" charset="0"/>
              <a:cs typeface="Kanit Medium" panose="00000600000000000000" pitchFamily="2" charset="-34"/>
            </a:endParaRPr>
          </a:p>
          <a:p>
            <a:pPr eaLnBrk="1" hangingPunct="1">
              <a:lnSpc>
                <a:spcPct val="90000"/>
              </a:lnSpc>
            </a:pPr>
            <a:endParaRPr lang="en-US" i="1" dirty="0">
              <a:latin typeface="Calibri Light" panose="020F0302020204030204" pitchFamily="34" charset="0"/>
              <a:cs typeface="Kanit Medium" panose="00000600000000000000" pitchFamily="2" charset="-34"/>
            </a:endParaRPr>
          </a:p>
          <a:p>
            <a:pPr eaLnBrk="1" hangingPunct="1">
              <a:lnSpc>
                <a:spcPct val="90000"/>
              </a:lnSpc>
            </a:pPr>
            <a:endParaRPr lang="en-US" i="1" dirty="0">
              <a:latin typeface="Calibri Light" panose="020F0302020204030204" pitchFamily="34" charset="0"/>
              <a:cs typeface="Kanit Medium" panose="00000600000000000000" pitchFamily="2" charset="-34"/>
            </a:endParaRPr>
          </a:p>
          <a:p>
            <a:pPr eaLnBrk="1" hangingPunct="1">
              <a:lnSpc>
                <a:spcPct val="90000"/>
              </a:lnSpc>
            </a:pPr>
            <a:r>
              <a:rPr lang="en-US" i="1" dirty="0" err="1">
                <a:latin typeface="Calibri Light" panose="020F0302020204030204" pitchFamily="34" charset="0"/>
                <a:cs typeface="Kanit Medium" panose="00000600000000000000" pitchFamily="2" charset="-34"/>
              </a:rPr>
              <a:t>Përgatitur</a:t>
            </a:r>
            <a:r>
              <a:rPr lang="en-US" i="1" dirty="0">
                <a:latin typeface="Calibri Light" panose="020F0302020204030204" pitchFamily="34" charset="0"/>
                <a:cs typeface="Kanit Medium" panose="00000600000000000000" pitchFamily="2" charset="-34"/>
              </a:rPr>
              <a:t>: </a:t>
            </a:r>
            <a:r>
              <a:rPr lang="en-US" i="1" dirty="0" err="1">
                <a:latin typeface="Calibri Light" panose="020F0302020204030204" pitchFamily="34" charset="0"/>
                <a:cs typeface="Kanit Medium" panose="00000600000000000000" pitchFamily="2" charset="-34"/>
              </a:rPr>
              <a:t>Zeliha</a:t>
            </a:r>
            <a:r>
              <a:rPr lang="en-US" i="1" dirty="0">
                <a:latin typeface="Calibri Light" panose="020F0302020204030204" pitchFamily="34" charset="0"/>
                <a:cs typeface="Kanit Medium" panose="00000600000000000000" pitchFamily="2" charset="-34"/>
              </a:rPr>
              <a:t> </a:t>
            </a:r>
            <a:r>
              <a:rPr lang="en-US" i="1" dirty="0" err="1">
                <a:latin typeface="Calibri Light" panose="020F0302020204030204" pitchFamily="34" charset="0"/>
                <a:cs typeface="Kanit Medium" panose="00000600000000000000" pitchFamily="2" charset="-34"/>
              </a:rPr>
              <a:t>Qenami</a:t>
            </a:r>
            <a:r>
              <a:rPr lang="en-US" i="1" dirty="0">
                <a:latin typeface="Calibri Light" panose="020F0302020204030204" pitchFamily="34" charset="0"/>
                <a:cs typeface="Kanit Medium" panose="00000600000000000000" pitchFamily="2" charset="-34"/>
              </a:rPr>
              <a:t>,</a:t>
            </a:r>
          </a:p>
          <a:p>
            <a:pPr eaLnBrk="1" hangingPunct="1">
              <a:lnSpc>
                <a:spcPct val="90000"/>
              </a:lnSpc>
            </a:pPr>
            <a:r>
              <a:rPr lang="en-US" i="1" dirty="0" err="1">
                <a:latin typeface="Calibri Light" panose="020F0302020204030204" pitchFamily="34" charset="0"/>
                <a:cs typeface="Kanit Medium" panose="00000600000000000000" pitchFamily="2" charset="-34"/>
              </a:rPr>
              <a:t>Dhjetor</a:t>
            </a:r>
            <a:r>
              <a:rPr lang="en-US" i="1" dirty="0">
                <a:latin typeface="Calibri Light" panose="020F0302020204030204" pitchFamily="34" charset="0"/>
                <a:cs typeface="Kanit Medium" panose="00000600000000000000" pitchFamily="2" charset="-34"/>
              </a:rPr>
              <a:t>, 2020</a:t>
            </a:r>
            <a:endParaRPr lang="sq-AL" i="1" dirty="0">
              <a:latin typeface="Calibri Light" panose="020F0302020204030204" pitchFamily="34" charset="0"/>
              <a:cs typeface="Kanit Medium" panose="00000600000000000000" pitchFamily="2" charset="-34"/>
            </a:endParaRPr>
          </a:p>
        </p:txBody>
      </p:sp>
      <p:sp>
        <p:nvSpPr>
          <p:cNvPr id="3075" name="Slide Number Placeholder 5"/>
          <p:cNvSpPr txBox="1">
            <a:spLocks/>
          </p:cNvSpPr>
          <p:nvPr/>
        </p:nvSpPr>
        <p:spPr bwMode="auto">
          <a:xfrm>
            <a:off x="6457950" y="562451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00000"/>
              </a:lnSpc>
              <a:spcBef>
                <a:spcPct val="0"/>
              </a:spcBef>
              <a:buFontTx/>
              <a:buNone/>
            </a:pPr>
            <a:fld id="{82041AFE-1621-4C55-B9DF-F6D5116C2150}" type="slidenum">
              <a:rPr lang="en-US" sz="900">
                <a:solidFill>
                  <a:srgbClr val="898989"/>
                </a:solidFill>
              </a:rPr>
              <a:pPr algn="r" eaLnBrk="1" hangingPunct="1">
                <a:lnSpc>
                  <a:spcPct val="100000"/>
                </a:lnSpc>
                <a:spcBef>
                  <a:spcPct val="0"/>
                </a:spcBef>
                <a:buFontTx/>
                <a:buNone/>
              </a:pPr>
              <a:t>1</a:t>
            </a:fld>
            <a:endParaRPr lang="en-US" sz="900">
              <a:solidFill>
                <a:srgbClr val="89898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001" y="1937186"/>
            <a:ext cx="4947897" cy="3797355"/>
          </a:xfrm>
          <a:prstGeom prst="rect">
            <a:avLst/>
          </a:prstGeom>
        </p:spPr>
      </p:pic>
    </p:spTree>
    <p:extLst>
      <p:ext uri="{BB962C8B-B14F-4D97-AF65-F5344CB8AC3E}">
        <p14:creationId xmlns:p14="http://schemas.microsoft.com/office/powerpoint/2010/main" val="3156659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863853"/>
            <a:ext cx="8074659" cy="1854835"/>
          </a:xfrm>
          <a:prstGeom prst="rect">
            <a:avLst/>
          </a:prstGeom>
        </p:spPr>
        <p:txBody>
          <a:bodyPr vert="horz" wrap="square" lIns="0" tIns="12700" rIns="0" bIns="0" rtlCol="0">
            <a:spAutoFit/>
          </a:bodyPr>
          <a:lstStyle/>
          <a:p>
            <a:pPr marL="355600" marR="5080" indent="-343535" algn="just">
              <a:lnSpc>
                <a:spcPct val="100000"/>
              </a:lnSpc>
              <a:spcBef>
                <a:spcPts val="100"/>
              </a:spcBef>
              <a:buChar char="•"/>
              <a:tabLst>
                <a:tab pos="356235" algn="l"/>
              </a:tabLst>
            </a:pPr>
            <a:r>
              <a:rPr sz="2400" dirty="0">
                <a:latin typeface="Arial"/>
                <a:cs typeface="Arial"/>
              </a:rPr>
              <a:t>Aftësia </a:t>
            </a:r>
            <a:r>
              <a:rPr sz="2400" spc="-5" dirty="0">
                <a:latin typeface="Arial"/>
                <a:cs typeface="Arial"/>
              </a:rPr>
              <a:t>e kufizuar lidhet me ndërveprimin </a:t>
            </a:r>
            <a:r>
              <a:rPr sz="2400" dirty="0">
                <a:latin typeface="Arial"/>
                <a:cs typeface="Arial"/>
              </a:rPr>
              <a:t>ndërmjet  </a:t>
            </a:r>
            <a:r>
              <a:rPr sz="2400" spc="-5" dirty="0">
                <a:latin typeface="Arial"/>
                <a:cs typeface="Arial"/>
              </a:rPr>
              <a:t>personit </a:t>
            </a:r>
            <a:r>
              <a:rPr sz="2400" spc="-10" dirty="0">
                <a:latin typeface="Arial"/>
                <a:cs typeface="Arial"/>
              </a:rPr>
              <a:t>me </a:t>
            </a:r>
            <a:r>
              <a:rPr sz="2400" spc="-5" dirty="0">
                <a:latin typeface="Arial"/>
                <a:cs typeface="Arial"/>
              </a:rPr>
              <a:t>kufizime dhe </a:t>
            </a:r>
            <a:r>
              <a:rPr sz="2400" dirty="0">
                <a:latin typeface="Arial"/>
                <a:cs typeface="Arial"/>
              </a:rPr>
              <a:t>mjedisit, </a:t>
            </a:r>
            <a:r>
              <a:rPr sz="2400" spc="-5" dirty="0">
                <a:latin typeface="Arial"/>
                <a:cs typeface="Arial"/>
              </a:rPr>
              <a:t>është e lidhur ngushtë  </a:t>
            </a:r>
            <a:r>
              <a:rPr sz="2400" dirty="0">
                <a:latin typeface="Arial"/>
                <a:cs typeface="Arial"/>
              </a:rPr>
              <a:t>me diskriminimin, </a:t>
            </a:r>
            <a:r>
              <a:rPr sz="2400" spc="-10" dirty="0">
                <a:latin typeface="Arial"/>
                <a:cs typeface="Arial"/>
              </a:rPr>
              <a:t>dhe </a:t>
            </a:r>
            <a:r>
              <a:rPr sz="2400" spc="-5" dirty="0">
                <a:latin typeface="Arial"/>
                <a:cs typeface="Arial"/>
              </a:rPr>
              <a:t>ka </a:t>
            </a:r>
            <a:r>
              <a:rPr sz="2400" dirty="0">
                <a:latin typeface="Arial"/>
                <a:cs typeface="Arial"/>
              </a:rPr>
              <a:t>shumë të </a:t>
            </a:r>
            <a:r>
              <a:rPr sz="2400" spc="-5" dirty="0">
                <a:latin typeface="Arial"/>
                <a:cs typeface="Arial"/>
              </a:rPr>
              <a:t>përbashkëta </a:t>
            </a:r>
            <a:r>
              <a:rPr sz="2400" dirty="0">
                <a:latin typeface="Arial"/>
                <a:cs typeface="Arial"/>
              </a:rPr>
              <a:t>me  </a:t>
            </a:r>
            <a:r>
              <a:rPr sz="2400" spc="-5" dirty="0">
                <a:latin typeface="Arial"/>
                <a:cs typeface="Arial"/>
              </a:rPr>
              <a:t>qasje dhe sjellje </a:t>
            </a:r>
            <a:r>
              <a:rPr sz="2400" dirty="0">
                <a:latin typeface="Arial"/>
                <a:cs typeface="Arial"/>
              </a:rPr>
              <a:t>si </a:t>
            </a:r>
            <a:r>
              <a:rPr sz="2400" spc="-5" dirty="0">
                <a:latin typeface="Arial"/>
                <a:cs typeface="Arial"/>
              </a:rPr>
              <a:t>racizmi </a:t>
            </a:r>
            <a:r>
              <a:rPr sz="2400" dirty="0">
                <a:latin typeface="Arial"/>
                <a:cs typeface="Arial"/>
              </a:rPr>
              <a:t>dhe seksizmi të </a:t>
            </a:r>
            <a:r>
              <a:rPr sz="2400" spc="-5" dirty="0">
                <a:latin typeface="Arial"/>
                <a:cs typeface="Arial"/>
              </a:rPr>
              <a:t>cilat </a:t>
            </a:r>
            <a:r>
              <a:rPr sz="2400" spc="-10" dirty="0">
                <a:latin typeface="Arial"/>
                <a:cs typeface="Arial"/>
              </a:rPr>
              <a:t>nuk  </a:t>
            </a:r>
            <a:r>
              <a:rPr sz="2400" spc="-5" dirty="0">
                <a:latin typeface="Arial"/>
                <a:cs typeface="Arial"/>
              </a:rPr>
              <a:t>mund </a:t>
            </a:r>
            <a:r>
              <a:rPr sz="2400" dirty="0">
                <a:latin typeface="Arial"/>
                <a:cs typeface="Arial"/>
              </a:rPr>
              <a:t>të </a:t>
            </a:r>
            <a:r>
              <a:rPr sz="2400" spc="-5" dirty="0">
                <a:latin typeface="Arial"/>
                <a:cs typeface="Arial"/>
              </a:rPr>
              <a:t>pranohen në shoqërinë</a:t>
            </a:r>
            <a:r>
              <a:rPr sz="2400" spc="65" dirty="0">
                <a:latin typeface="Arial"/>
                <a:cs typeface="Arial"/>
              </a:rPr>
              <a:t> </a:t>
            </a:r>
            <a:r>
              <a:rPr sz="2400" spc="-5" dirty="0">
                <a:latin typeface="Arial"/>
                <a:cs typeface="Arial"/>
              </a:rPr>
              <a:t>tone.</a:t>
            </a:r>
            <a:endParaRPr sz="2400">
              <a:latin typeface="Arial"/>
              <a:cs typeface="Arial"/>
            </a:endParaRPr>
          </a:p>
        </p:txBody>
      </p:sp>
      <p:sp>
        <p:nvSpPr>
          <p:cNvPr id="3" name="object 3"/>
          <p:cNvSpPr/>
          <p:nvPr/>
        </p:nvSpPr>
        <p:spPr>
          <a:xfrm>
            <a:off x="4495800" y="3200400"/>
            <a:ext cx="4419600" cy="2946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9600" y="3200400"/>
            <a:ext cx="3714496" cy="296418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6405" y="2435912"/>
            <a:ext cx="3827950" cy="182133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876800" y="1565976"/>
            <a:ext cx="3789094" cy="341923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88775" y="553151"/>
            <a:ext cx="8150225" cy="1012825"/>
          </a:xfrm>
          <a:prstGeom prst="rect">
            <a:avLst/>
          </a:prstGeom>
        </p:spPr>
        <p:txBody>
          <a:bodyPr vert="horz" wrap="square" lIns="0" tIns="62230" rIns="0" bIns="0" rtlCol="0">
            <a:spAutoFit/>
          </a:bodyPr>
          <a:lstStyle/>
          <a:p>
            <a:pPr marL="355600" indent="-342900">
              <a:lnSpc>
                <a:spcPct val="100000"/>
              </a:lnSpc>
              <a:spcBef>
                <a:spcPts val="490"/>
              </a:spcBef>
              <a:buChar char="•"/>
              <a:tabLst>
                <a:tab pos="354965" algn="l"/>
                <a:tab pos="355600" algn="l"/>
              </a:tabLst>
            </a:pPr>
            <a:r>
              <a:rPr sz="2000" dirty="0">
                <a:solidFill>
                  <a:srgbClr val="0D0D0D"/>
                </a:solidFill>
                <a:latin typeface="Arial"/>
                <a:cs typeface="Arial"/>
              </a:rPr>
              <a:t>PROFILI I POPULLSISË ME </a:t>
            </a:r>
            <a:r>
              <a:rPr sz="2000" spc="-5" dirty="0">
                <a:solidFill>
                  <a:srgbClr val="0D0D0D"/>
                </a:solidFill>
                <a:latin typeface="Arial"/>
                <a:cs typeface="Arial"/>
              </a:rPr>
              <a:t>AFTËSI </a:t>
            </a:r>
            <a:r>
              <a:rPr sz="2000" dirty="0">
                <a:solidFill>
                  <a:srgbClr val="0D0D0D"/>
                </a:solidFill>
                <a:latin typeface="Arial"/>
                <a:cs typeface="Arial"/>
              </a:rPr>
              <a:t>TË KUFIZUAR NË</a:t>
            </a:r>
            <a:r>
              <a:rPr sz="2000" spc="-225" dirty="0">
                <a:solidFill>
                  <a:srgbClr val="0D0D0D"/>
                </a:solidFill>
                <a:latin typeface="Arial"/>
                <a:cs typeface="Arial"/>
              </a:rPr>
              <a:t> </a:t>
            </a:r>
            <a:r>
              <a:rPr sz="2000" spc="-5" dirty="0">
                <a:solidFill>
                  <a:srgbClr val="0D0D0D"/>
                </a:solidFill>
                <a:latin typeface="Arial"/>
                <a:cs typeface="Arial"/>
              </a:rPr>
              <a:t>SHQIPËRI</a:t>
            </a:r>
            <a:endParaRPr sz="2000" dirty="0">
              <a:latin typeface="Arial"/>
              <a:cs typeface="Arial"/>
            </a:endParaRPr>
          </a:p>
          <a:p>
            <a:pPr marL="88900" marR="5080" algn="just">
              <a:lnSpc>
                <a:spcPct val="100000"/>
              </a:lnSpc>
              <a:spcBef>
                <a:spcPts val="280"/>
              </a:spcBef>
            </a:pPr>
            <a:r>
              <a:rPr sz="1400" dirty="0">
                <a:latin typeface="Arial"/>
                <a:cs typeface="Arial"/>
              </a:rPr>
              <a:t>Personat </a:t>
            </a:r>
            <a:r>
              <a:rPr sz="1400" spc="-5" dirty="0">
                <a:latin typeface="Arial"/>
                <a:cs typeface="Arial"/>
              </a:rPr>
              <a:t>me </a:t>
            </a:r>
            <a:r>
              <a:rPr sz="1400" dirty="0">
                <a:latin typeface="Arial"/>
                <a:cs typeface="Arial"/>
              </a:rPr>
              <a:t>aftësi të kufizuar </a:t>
            </a:r>
            <a:r>
              <a:rPr sz="1400" spc="-5" dirty="0">
                <a:latin typeface="Arial"/>
                <a:cs typeface="Arial"/>
              </a:rPr>
              <a:t>në Shqipëri </a:t>
            </a:r>
            <a:r>
              <a:rPr sz="1400" dirty="0">
                <a:latin typeface="Arial"/>
                <a:cs typeface="Arial"/>
              </a:rPr>
              <a:t>përbëjnë </a:t>
            </a:r>
            <a:r>
              <a:rPr sz="1400" spc="-5" dirty="0">
                <a:latin typeface="Arial"/>
                <a:cs typeface="Arial"/>
              </a:rPr>
              <a:t>një </a:t>
            </a:r>
            <a:r>
              <a:rPr sz="1400" dirty="0">
                <a:latin typeface="Arial"/>
                <a:cs typeface="Arial"/>
              </a:rPr>
              <a:t>numër të </a:t>
            </a:r>
            <a:r>
              <a:rPr sz="1400" spc="-5" dirty="0">
                <a:latin typeface="Arial"/>
                <a:cs typeface="Arial"/>
              </a:rPr>
              <a:t>konsiderueshëm </a:t>
            </a:r>
            <a:r>
              <a:rPr sz="1400" dirty="0">
                <a:latin typeface="Arial"/>
                <a:cs typeface="Arial"/>
              </a:rPr>
              <a:t>të popullsisë  </a:t>
            </a:r>
            <a:r>
              <a:rPr sz="1400" spc="-5" dirty="0">
                <a:latin typeface="Arial"/>
                <a:cs typeface="Arial"/>
              </a:rPr>
              <a:t>vulnerabël.</a:t>
            </a:r>
            <a:r>
              <a:rPr sz="1400" spc="75" dirty="0">
                <a:latin typeface="Arial"/>
                <a:cs typeface="Arial"/>
              </a:rPr>
              <a:t> </a:t>
            </a:r>
            <a:r>
              <a:rPr sz="1400" spc="-5" dirty="0">
                <a:latin typeface="Arial"/>
                <a:cs typeface="Arial"/>
              </a:rPr>
              <a:t>Sipas</a:t>
            </a:r>
            <a:r>
              <a:rPr sz="1400" spc="75" dirty="0">
                <a:latin typeface="Arial"/>
                <a:cs typeface="Arial"/>
              </a:rPr>
              <a:t> </a:t>
            </a:r>
            <a:r>
              <a:rPr sz="1400" spc="-5" dirty="0">
                <a:latin typeface="Arial"/>
                <a:cs typeface="Arial"/>
              </a:rPr>
              <a:t>Censusit</a:t>
            </a:r>
            <a:r>
              <a:rPr sz="1400" spc="65" dirty="0">
                <a:latin typeface="Arial"/>
                <a:cs typeface="Arial"/>
              </a:rPr>
              <a:t> </a:t>
            </a:r>
            <a:r>
              <a:rPr sz="1400" dirty="0">
                <a:latin typeface="Arial"/>
                <a:cs typeface="Arial"/>
              </a:rPr>
              <a:t>të</a:t>
            </a:r>
            <a:r>
              <a:rPr sz="1400" spc="60" dirty="0">
                <a:latin typeface="Arial"/>
                <a:cs typeface="Arial"/>
              </a:rPr>
              <a:t> </a:t>
            </a:r>
            <a:r>
              <a:rPr sz="1400" spc="-30" dirty="0">
                <a:latin typeface="Arial"/>
                <a:cs typeface="Arial"/>
              </a:rPr>
              <a:t>2011,</a:t>
            </a:r>
            <a:r>
              <a:rPr sz="1400" spc="75" dirty="0">
                <a:latin typeface="Arial"/>
                <a:cs typeface="Arial"/>
              </a:rPr>
              <a:t> </a:t>
            </a:r>
            <a:r>
              <a:rPr sz="1400" spc="-5" dirty="0">
                <a:latin typeface="Arial"/>
                <a:cs typeface="Arial"/>
              </a:rPr>
              <a:t>137,</a:t>
            </a:r>
            <a:r>
              <a:rPr sz="1400" spc="65" dirty="0">
                <a:latin typeface="Arial"/>
                <a:cs typeface="Arial"/>
              </a:rPr>
              <a:t> </a:t>
            </a:r>
            <a:r>
              <a:rPr sz="1400" spc="-5" dirty="0">
                <a:latin typeface="Arial"/>
                <a:cs typeface="Arial"/>
              </a:rPr>
              <a:t>435</a:t>
            </a:r>
            <a:r>
              <a:rPr sz="1400" spc="75" dirty="0">
                <a:latin typeface="Arial"/>
                <a:cs typeface="Arial"/>
              </a:rPr>
              <a:t> </a:t>
            </a:r>
            <a:r>
              <a:rPr sz="1400" spc="-5" dirty="0">
                <a:latin typeface="Arial"/>
                <a:cs typeface="Arial"/>
              </a:rPr>
              <a:t>individë</a:t>
            </a:r>
            <a:r>
              <a:rPr sz="1400" spc="70" dirty="0">
                <a:latin typeface="Arial"/>
                <a:cs typeface="Arial"/>
              </a:rPr>
              <a:t> </a:t>
            </a:r>
            <a:r>
              <a:rPr sz="1400" spc="-5" dirty="0">
                <a:latin typeface="Arial"/>
                <a:cs typeface="Arial"/>
              </a:rPr>
              <a:t>të</a:t>
            </a:r>
            <a:r>
              <a:rPr sz="1400" spc="55" dirty="0">
                <a:latin typeface="Arial"/>
                <a:cs typeface="Arial"/>
              </a:rPr>
              <a:t> </a:t>
            </a:r>
            <a:r>
              <a:rPr sz="1400" spc="-5" dirty="0">
                <a:latin typeface="Arial"/>
                <a:cs typeface="Arial"/>
              </a:rPr>
              <a:t>moshës</a:t>
            </a:r>
            <a:r>
              <a:rPr sz="1400" spc="75" dirty="0">
                <a:latin typeface="Arial"/>
                <a:cs typeface="Arial"/>
              </a:rPr>
              <a:t> </a:t>
            </a:r>
            <a:r>
              <a:rPr sz="1400" spc="-10" dirty="0">
                <a:latin typeface="Arial"/>
                <a:cs typeface="Arial"/>
              </a:rPr>
              <a:t>15</a:t>
            </a:r>
            <a:r>
              <a:rPr sz="1400" spc="70" dirty="0">
                <a:latin typeface="Arial"/>
                <a:cs typeface="Arial"/>
              </a:rPr>
              <a:t> </a:t>
            </a:r>
            <a:r>
              <a:rPr sz="1400" spc="-5" dirty="0">
                <a:latin typeface="Arial"/>
                <a:cs typeface="Arial"/>
              </a:rPr>
              <a:t>vjec</a:t>
            </a:r>
            <a:r>
              <a:rPr sz="1400" spc="75" dirty="0">
                <a:latin typeface="Arial"/>
                <a:cs typeface="Arial"/>
              </a:rPr>
              <a:t> </a:t>
            </a:r>
            <a:r>
              <a:rPr sz="1400" dirty="0">
                <a:latin typeface="Arial"/>
                <a:cs typeface="Arial"/>
              </a:rPr>
              <a:t>e</a:t>
            </a:r>
            <a:r>
              <a:rPr sz="1400" spc="55" dirty="0">
                <a:latin typeface="Arial"/>
                <a:cs typeface="Arial"/>
              </a:rPr>
              <a:t> </a:t>
            </a:r>
            <a:r>
              <a:rPr sz="1400" spc="-15" dirty="0">
                <a:latin typeface="Arial"/>
                <a:cs typeface="Arial"/>
              </a:rPr>
              <a:t>sipër,</a:t>
            </a:r>
            <a:r>
              <a:rPr sz="1400" spc="70" dirty="0">
                <a:latin typeface="Arial"/>
                <a:cs typeface="Arial"/>
              </a:rPr>
              <a:t> </a:t>
            </a:r>
            <a:r>
              <a:rPr sz="1400" spc="-5" dirty="0">
                <a:latin typeface="Arial"/>
                <a:cs typeface="Arial"/>
              </a:rPr>
              <a:t>prej</a:t>
            </a:r>
            <a:r>
              <a:rPr sz="1400" spc="70" dirty="0">
                <a:latin typeface="Arial"/>
                <a:cs typeface="Arial"/>
              </a:rPr>
              <a:t> </a:t>
            </a:r>
            <a:r>
              <a:rPr sz="1400" spc="-5" dirty="0">
                <a:latin typeface="Arial"/>
                <a:cs typeface="Arial"/>
              </a:rPr>
              <a:t>të</a:t>
            </a:r>
            <a:r>
              <a:rPr sz="1400" spc="55" dirty="0">
                <a:latin typeface="Arial"/>
                <a:cs typeface="Arial"/>
              </a:rPr>
              <a:t> </a:t>
            </a:r>
            <a:r>
              <a:rPr sz="1400" spc="-5" dirty="0">
                <a:latin typeface="Arial"/>
                <a:cs typeface="Arial"/>
              </a:rPr>
              <a:t>cilëve</a:t>
            </a:r>
            <a:r>
              <a:rPr sz="1400" spc="70" dirty="0">
                <a:latin typeface="Arial"/>
                <a:cs typeface="Arial"/>
              </a:rPr>
              <a:t> </a:t>
            </a:r>
            <a:r>
              <a:rPr sz="1400" spc="-5" dirty="0">
                <a:latin typeface="Arial"/>
                <a:cs typeface="Arial"/>
              </a:rPr>
              <a:t>75,239</a:t>
            </a:r>
            <a:endParaRPr sz="1400" dirty="0">
              <a:latin typeface="Arial"/>
              <a:cs typeface="Arial"/>
            </a:endParaRPr>
          </a:p>
          <a:p>
            <a:pPr marL="431800">
              <a:lnSpc>
                <a:spcPts val="1345"/>
              </a:lnSpc>
            </a:pPr>
            <a:r>
              <a:rPr sz="1400" dirty="0">
                <a:latin typeface="Arial"/>
                <a:cs typeface="Arial"/>
              </a:rPr>
              <a:t>gra, jetojnë </a:t>
            </a:r>
            <a:r>
              <a:rPr sz="1400" spc="-5" dirty="0">
                <a:latin typeface="Arial"/>
                <a:cs typeface="Arial"/>
              </a:rPr>
              <a:t>me ndonjë </a:t>
            </a:r>
            <a:r>
              <a:rPr sz="1400" dirty="0">
                <a:latin typeface="Arial"/>
                <a:cs typeface="Arial"/>
              </a:rPr>
              <a:t>lloj aftësie të</a:t>
            </a:r>
            <a:r>
              <a:rPr sz="1400" spc="-155" dirty="0">
                <a:latin typeface="Arial"/>
                <a:cs typeface="Arial"/>
              </a:rPr>
              <a:t> </a:t>
            </a:r>
            <a:r>
              <a:rPr sz="1400" spc="-10" dirty="0">
                <a:latin typeface="Arial"/>
                <a:cs typeface="Arial"/>
              </a:rPr>
              <a:t>kufizuar.</a:t>
            </a:r>
            <a:endParaRPr sz="14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4540" y="406349"/>
            <a:ext cx="5948045" cy="391795"/>
          </a:xfrm>
          <a:prstGeom prst="rect">
            <a:avLst/>
          </a:prstGeom>
        </p:spPr>
        <p:txBody>
          <a:bodyPr vert="horz" wrap="square" lIns="0" tIns="12700" rIns="0" bIns="0" rtlCol="0">
            <a:spAutoFit/>
          </a:bodyPr>
          <a:lstStyle/>
          <a:p>
            <a:pPr marL="355600" indent="-343535">
              <a:lnSpc>
                <a:spcPct val="100000"/>
              </a:lnSpc>
              <a:spcBef>
                <a:spcPts val="100"/>
              </a:spcBef>
              <a:buChar char="•"/>
              <a:tabLst>
                <a:tab pos="355600" algn="l"/>
                <a:tab pos="356235" algn="l"/>
              </a:tabLst>
            </a:pPr>
            <a:r>
              <a:rPr sz="2400" spc="-5" dirty="0">
                <a:latin typeface="Arial"/>
                <a:cs typeface="Arial"/>
              </a:rPr>
              <a:t>Lloji </a:t>
            </a:r>
            <a:r>
              <a:rPr sz="2400" dirty="0">
                <a:latin typeface="Arial"/>
                <a:cs typeface="Arial"/>
              </a:rPr>
              <a:t>i aftësisë </a:t>
            </a:r>
            <a:r>
              <a:rPr sz="2400" spc="-5" dirty="0">
                <a:latin typeface="Arial"/>
                <a:cs typeface="Arial"/>
              </a:rPr>
              <a:t>së kufizuar në Shqipëri</a:t>
            </a:r>
            <a:r>
              <a:rPr sz="2400" spc="45" dirty="0">
                <a:latin typeface="Arial"/>
                <a:cs typeface="Arial"/>
              </a:rPr>
              <a:t> </a:t>
            </a:r>
            <a:r>
              <a:rPr sz="2400" dirty="0">
                <a:latin typeface="Arial"/>
                <a:cs typeface="Arial"/>
              </a:rPr>
              <a:t>(%)</a:t>
            </a:r>
            <a:endParaRPr sz="2400">
              <a:latin typeface="Arial"/>
              <a:cs typeface="Arial"/>
            </a:endParaRPr>
          </a:p>
        </p:txBody>
      </p:sp>
      <p:sp>
        <p:nvSpPr>
          <p:cNvPr id="3" name="object 3"/>
          <p:cNvSpPr/>
          <p:nvPr/>
        </p:nvSpPr>
        <p:spPr>
          <a:xfrm>
            <a:off x="660280" y="1788168"/>
            <a:ext cx="8009356" cy="39231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460070"/>
            <a:ext cx="7918450" cy="757555"/>
          </a:xfrm>
          <a:prstGeom prst="rect">
            <a:avLst/>
          </a:prstGeom>
        </p:spPr>
        <p:txBody>
          <a:bodyPr vert="horz" wrap="square" lIns="0" tIns="12700" rIns="0" bIns="0" rtlCol="0">
            <a:spAutoFit/>
          </a:bodyPr>
          <a:lstStyle/>
          <a:p>
            <a:pPr marL="584200" indent="-572135">
              <a:lnSpc>
                <a:spcPct val="100000"/>
              </a:lnSpc>
              <a:spcBef>
                <a:spcPts val="100"/>
              </a:spcBef>
              <a:buChar char="•"/>
              <a:tabLst>
                <a:tab pos="584200" algn="l"/>
                <a:tab pos="584835" algn="l"/>
              </a:tabLst>
            </a:pPr>
            <a:r>
              <a:rPr sz="2400" spc="-5" dirty="0">
                <a:latin typeface="Arial"/>
                <a:cs typeface="Arial"/>
              </a:rPr>
              <a:t>Individët </a:t>
            </a:r>
            <a:r>
              <a:rPr sz="2400" dirty="0">
                <a:latin typeface="Arial"/>
                <a:cs typeface="Arial"/>
              </a:rPr>
              <a:t>me aftësi të </a:t>
            </a:r>
            <a:r>
              <a:rPr sz="2400" spc="-5" dirty="0">
                <a:latin typeface="Arial"/>
                <a:cs typeface="Arial"/>
              </a:rPr>
              <a:t>kufizuar </a:t>
            </a:r>
            <a:r>
              <a:rPr sz="2400" dirty="0">
                <a:latin typeface="Arial"/>
                <a:cs typeface="Arial"/>
              </a:rPr>
              <a:t>janë më </a:t>
            </a:r>
            <a:r>
              <a:rPr sz="2400" spc="-5" dirty="0">
                <a:latin typeface="Arial"/>
                <a:cs typeface="Arial"/>
              </a:rPr>
              <a:t>pak </a:t>
            </a:r>
            <a:r>
              <a:rPr sz="2400" dirty="0">
                <a:latin typeface="Arial"/>
                <a:cs typeface="Arial"/>
              </a:rPr>
              <a:t>të</a:t>
            </a:r>
            <a:r>
              <a:rPr sz="2400" spc="30" dirty="0">
                <a:latin typeface="Arial"/>
                <a:cs typeface="Arial"/>
              </a:rPr>
              <a:t> </a:t>
            </a:r>
            <a:r>
              <a:rPr sz="2400" spc="-5" dirty="0">
                <a:latin typeface="Arial"/>
                <a:cs typeface="Arial"/>
              </a:rPr>
              <a:t>integruar</a:t>
            </a:r>
            <a:endParaRPr sz="2400">
              <a:latin typeface="Arial"/>
              <a:cs typeface="Arial"/>
            </a:endParaRPr>
          </a:p>
          <a:p>
            <a:pPr marL="584200">
              <a:lnSpc>
                <a:spcPct val="100000"/>
              </a:lnSpc>
            </a:pPr>
            <a:r>
              <a:rPr sz="2400" spc="-5" dirty="0">
                <a:latin typeface="Arial"/>
                <a:cs typeface="Arial"/>
              </a:rPr>
              <a:t>në tregun e</a:t>
            </a:r>
            <a:r>
              <a:rPr sz="2400" spc="10" dirty="0">
                <a:latin typeface="Arial"/>
                <a:cs typeface="Arial"/>
              </a:rPr>
              <a:t> </a:t>
            </a:r>
            <a:r>
              <a:rPr sz="2400" spc="-10" dirty="0">
                <a:latin typeface="Arial"/>
                <a:cs typeface="Arial"/>
              </a:rPr>
              <a:t>punës</a:t>
            </a:r>
            <a:endParaRPr sz="2400">
              <a:latin typeface="Arial"/>
              <a:cs typeface="Arial"/>
            </a:endParaRPr>
          </a:p>
        </p:txBody>
      </p:sp>
      <p:sp>
        <p:nvSpPr>
          <p:cNvPr id="3" name="object 3"/>
          <p:cNvSpPr/>
          <p:nvPr/>
        </p:nvSpPr>
        <p:spPr>
          <a:xfrm>
            <a:off x="690431" y="1475467"/>
            <a:ext cx="7793834" cy="374344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9740" y="5356097"/>
            <a:ext cx="8379459" cy="1093470"/>
          </a:xfrm>
          <a:prstGeom prst="rect">
            <a:avLst/>
          </a:prstGeom>
        </p:spPr>
        <p:txBody>
          <a:bodyPr vert="horz" wrap="square" lIns="0" tIns="12700" rIns="0" bIns="0" rtlCol="0">
            <a:spAutoFit/>
          </a:bodyPr>
          <a:lstStyle/>
          <a:p>
            <a:pPr marL="299085" marR="5080" indent="-287020" algn="just">
              <a:lnSpc>
                <a:spcPct val="100000"/>
              </a:lnSpc>
              <a:spcBef>
                <a:spcPts val="100"/>
              </a:spcBef>
              <a:buFont typeface="Arial"/>
              <a:buChar char="•"/>
              <a:tabLst>
                <a:tab pos="299720" algn="l"/>
              </a:tabLst>
            </a:pPr>
            <a:r>
              <a:rPr sz="1400" dirty="0">
                <a:latin typeface="Carlito"/>
                <a:cs typeface="Carlito"/>
              </a:rPr>
              <a:t>Në </a:t>
            </a:r>
            <a:r>
              <a:rPr sz="1400" spc="-5" dirty="0">
                <a:latin typeface="Carlito"/>
                <a:cs typeface="Carlito"/>
              </a:rPr>
              <a:t>Shqipëri personat me aftësi </a:t>
            </a:r>
            <a:r>
              <a:rPr sz="1400" spc="-10" dirty="0">
                <a:latin typeface="Carlito"/>
                <a:cs typeface="Carlito"/>
              </a:rPr>
              <a:t>të </a:t>
            </a:r>
            <a:r>
              <a:rPr sz="1400" spc="-5" dirty="0">
                <a:latin typeface="Carlito"/>
                <a:cs typeface="Carlito"/>
              </a:rPr>
              <a:t>kufizuar </a:t>
            </a:r>
            <a:r>
              <a:rPr sz="1400" spc="-10" dirty="0">
                <a:latin typeface="Carlito"/>
                <a:cs typeface="Carlito"/>
              </a:rPr>
              <a:t>të </a:t>
            </a:r>
            <a:r>
              <a:rPr sz="1400" dirty="0">
                <a:latin typeface="Carlito"/>
                <a:cs typeface="Carlito"/>
              </a:rPr>
              <a:t>rritur </a:t>
            </a:r>
            <a:r>
              <a:rPr sz="1400" spc="-5" dirty="0">
                <a:latin typeface="Carlito"/>
                <a:cs typeface="Carlito"/>
              </a:rPr>
              <a:t>kanë më pak </a:t>
            </a:r>
            <a:r>
              <a:rPr sz="1400" dirty="0">
                <a:latin typeface="Carlito"/>
                <a:cs typeface="Carlito"/>
              </a:rPr>
              <a:t>gjasa </a:t>
            </a:r>
            <a:r>
              <a:rPr sz="1400" spc="-10" dirty="0">
                <a:latin typeface="Carlito"/>
                <a:cs typeface="Carlito"/>
              </a:rPr>
              <a:t>të </a:t>
            </a:r>
            <a:r>
              <a:rPr sz="1400" dirty="0">
                <a:latin typeface="Carlito"/>
                <a:cs typeface="Carlito"/>
              </a:rPr>
              <a:t>marrin </a:t>
            </a:r>
            <a:r>
              <a:rPr sz="1400" spc="-5" dirty="0">
                <a:latin typeface="Carlito"/>
                <a:cs typeface="Carlito"/>
              </a:rPr>
              <a:t>pjesë </a:t>
            </a:r>
            <a:r>
              <a:rPr sz="1400" dirty="0">
                <a:latin typeface="Carlito"/>
                <a:cs typeface="Carlito"/>
              </a:rPr>
              <a:t>në </a:t>
            </a:r>
            <a:r>
              <a:rPr sz="1400" spc="-5" dirty="0">
                <a:latin typeface="Carlito"/>
                <a:cs typeface="Carlito"/>
              </a:rPr>
              <a:t>tregun </a:t>
            </a:r>
            <a:r>
              <a:rPr sz="1400" dirty="0">
                <a:latin typeface="Carlito"/>
                <a:cs typeface="Carlito"/>
              </a:rPr>
              <a:t>e </a:t>
            </a:r>
            <a:r>
              <a:rPr sz="1400" spc="-5" dirty="0">
                <a:latin typeface="Carlito"/>
                <a:cs typeface="Carlito"/>
              </a:rPr>
              <a:t>punës,  krahasuar me personat </a:t>
            </a:r>
            <a:r>
              <a:rPr sz="1400" dirty="0">
                <a:latin typeface="Carlito"/>
                <a:cs typeface="Carlito"/>
              </a:rPr>
              <a:t>e </a:t>
            </a:r>
            <a:r>
              <a:rPr sz="1400" spc="-5" dirty="0">
                <a:latin typeface="Carlito"/>
                <a:cs typeface="Carlito"/>
              </a:rPr>
              <a:t>tjerë. </a:t>
            </a:r>
            <a:r>
              <a:rPr sz="1400" spc="-10" dirty="0">
                <a:latin typeface="Carlito"/>
                <a:cs typeface="Carlito"/>
              </a:rPr>
              <a:t>Personat </a:t>
            </a:r>
            <a:r>
              <a:rPr sz="1400" spc="-5" dirty="0">
                <a:latin typeface="Carlito"/>
                <a:cs typeface="Carlito"/>
              </a:rPr>
              <a:t>me aftësi </a:t>
            </a:r>
            <a:r>
              <a:rPr sz="1400" spc="-10" dirty="0">
                <a:latin typeface="Carlito"/>
                <a:cs typeface="Carlito"/>
              </a:rPr>
              <a:t>të kufizuara </a:t>
            </a:r>
            <a:r>
              <a:rPr sz="1400" spc="-5" dirty="0">
                <a:latin typeface="Carlito"/>
                <a:cs typeface="Carlito"/>
              </a:rPr>
              <a:t>kanë deri në </a:t>
            </a:r>
            <a:r>
              <a:rPr sz="1400" dirty="0">
                <a:latin typeface="Carlito"/>
                <a:cs typeface="Carlito"/>
              </a:rPr>
              <a:t>5 </a:t>
            </a:r>
            <a:r>
              <a:rPr sz="1400" spc="-10" dirty="0">
                <a:latin typeface="Carlito"/>
                <a:cs typeface="Carlito"/>
              </a:rPr>
              <a:t>herë </a:t>
            </a:r>
            <a:r>
              <a:rPr sz="1400" spc="-5" dirty="0">
                <a:latin typeface="Carlito"/>
                <a:cs typeface="Carlito"/>
              </a:rPr>
              <a:t>më pak </a:t>
            </a:r>
            <a:r>
              <a:rPr sz="1400" dirty="0">
                <a:latin typeface="Carlito"/>
                <a:cs typeface="Carlito"/>
              </a:rPr>
              <a:t>gjasa punësimi se sa  </a:t>
            </a:r>
            <a:r>
              <a:rPr sz="1400" spc="-10" dirty="0">
                <a:latin typeface="Carlito"/>
                <a:cs typeface="Carlito"/>
              </a:rPr>
              <a:t>të</a:t>
            </a:r>
            <a:r>
              <a:rPr sz="1400" dirty="0">
                <a:latin typeface="Carlito"/>
                <a:cs typeface="Carlito"/>
              </a:rPr>
              <a:t> </a:t>
            </a:r>
            <a:r>
              <a:rPr sz="1400" spc="-10" dirty="0">
                <a:latin typeface="Carlito"/>
                <a:cs typeface="Carlito"/>
              </a:rPr>
              <a:t>tjerët.</a:t>
            </a:r>
            <a:endParaRPr sz="1400">
              <a:latin typeface="Carlito"/>
              <a:cs typeface="Carlito"/>
            </a:endParaRPr>
          </a:p>
          <a:p>
            <a:pPr marL="299085" marR="6350" indent="-287020" algn="just">
              <a:lnSpc>
                <a:spcPct val="100000"/>
              </a:lnSpc>
              <a:spcBef>
                <a:spcPts val="5"/>
              </a:spcBef>
              <a:buFont typeface="Arial"/>
              <a:buChar char="•"/>
              <a:tabLst>
                <a:tab pos="299720" algn="l"/>
              </a:tabLst>
            </a:pPr>
            <a:r>
              <a:rPr sz="1400" dirty="0">
                <a:latin typeface="Carlito"/>
                <a:cs typeface="Carlito"/>
              </a:rPr>
              <a:t>8 </a:t>
            </a:r>
            <a:r>
              <a:rPr sz="1400" spc="-5" dirty="0">
                <a:latin typeface="Carlito"/>
                <a:cs typeface="Carlito"/>
              </a:rPr>
              <a:t>në 10 persona me aftësi </a:t>
            </a:r>
            <a:r>
              <a:rPr sz="1400" spc="-10" dirty="0">
                <a:latin typeface="Carlito"/>
                <a:cs typeface="Carlito"/>
              </a:rPr>
              <a:t>të kufizuar </a:t>
            </a:r>
            <a:r>
              <a:rPr sz="1400" spc="-5" dirty="0">
                <a:latin typeface="Carlito"/>
                <a:cs typeface="Carlito"/>
              </a:rPr>
              <a:t>në moshë </a:t>
            </a:r>
            <a:r>
              <a:rPr sz="1400" spc="-10" dirty="0">
                <a:latin typeface="Carlito"/>
                <a:cs typeface="Carlito"/>
              </a:rPr>
              <a:t>pune </a:t>
            </a:r>
            <a:r>
              <a:rPr sz="1400" spc="-5" dirty="0">
                <a:latin typeface="Carlito"/>
                <a:cs typeface="Carlito"/>
              </a:rPr>
              <a:t>janë jashtë </a:t>
            </a:r>
            <a:r>
              <a:rPr sz="1400" spc="-10" dirty="0">
                <a:latin typeface="Carlito"/>
                <a:cs typeface="Carlito"/>
              </a:rPr>
              <a:t>forcës punëtore, pra </a:t>
            </a:r>
            <a:r>
              <a:rPr sz="1400" spc="-5" dirty="0">
                <a:latin typeface="Carlito"/>
                <a:cs typeface="Carlito"/>
              </a:rPr>
              <a:t>as nuk punojnë </a:t>
            </a:r>
            <a:r>
              <a:rPr sz="1400" dirty="0">
                <a:latin typeface="Carlito"/>
                <a:cs typeface="Carlito"/>
              </a:rPr>
              <a:t>dhe </a:t>
            </a:r>
            <a:r>
              <a:rPr sz="1400" spc="-5" dirty="0">
                <a:latin typeface="Carlito"/>
                <a:cs typeface="Carlito"/>
              </a:rPr>
              <a:t>as </a:t>
            </a:r>
            <a:r>
              <a:rPr sz="1400" spc="-10" dirty="0">
                <a:latin typeface="Carlito"/>
                <a:cs typeface="Carlito"/>
              </a:rPr>
              <a:t>po  </a:t>
            </a:r>
            <a:r>
              <a:rPr sz="1400" spc="-15" dirty="0">
                <a:latin typeface="Carlito"/>
                <a:cs typeface="Carlito"/>
              </a:rPr>
              <a:t>kërkojnë</a:t>
            </a:r>
            <a:r>
              <a:rPr sz="1400" dirty="0">
                <a:latin typeface="Carlito"/>
                <a:cs typeface="Carlito"/>
              </a:rPr>
              <a:t> </a:t>
            </a:r>
            <a:r>
              <a:rPr sz="1400" spc="-10" dirty="0">
                <a:latin typeface="Carlito"/>
                <a:cs typeface="Carlito"/>
              </a:rPr>
              <a:t>punë.</a:t>
            </a:r>
            <a:endParaRPr sz="1400">
              <a:latin typeface="Carlito"/>
              <a:cs typeface="Carl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643254"/>
            <a:ext cx="6112510" cy="391160"/>
          </a:xfrm>
          <a:prstGeom prst="rect">
            <a:avLst/>
          </a:prstGeom>
        </p:spPr>
        <p:txBody>
          <a:bodyPr vert="horz" wrap="square" lIns="0" tIns="12700" rIns="0" bIns="0" rtlCol="0">
            <a:spAutoFit/>
          </a:bodyPr>
          <a:lstStyle/>
          <a:p>
            <a:pPr marL="584200" indent="-572135">
              <a:lnSpc>
                <a:spcPct val="100000"/>
              </a:lnSpc>
              <a:spcBef>
                <a:spcPts val="100"/>
              </a:spcBef>
              <a:buChar char="•"/>
              <a:tabLst>
                <a:tab pos="584200" algn="l"/>
                <a:tab pos="584835" algn="l"/>
                <a:tab pos="2004695" algn="l"/>
              </a:tabLst>
            </a:pPr>
            <a:r>
              <a:rPr sz="2400" spc="-5" dirty="0">
                <a:latin typeface="Arial"/>
                <a:cs typeface="Arial"/>
              </a:rPr>
              <a:t>AFTESIA	</a:t>
            </a:r>
            <a:r>
              <a:rPr sz="2400" dirty="0">
                <a:latin typeface="Arial"/>
                <a:cs typeface="Arial"/>
              </a:rPr>
              <a:t>E </a:t>
            </a:r>
            <a:r>
              <a:rPr sz="2400" spc="-5" dirty="0">
                <a:latin typeface="Arial"/>
                <a:cs typeface="Arial"/>
              </a:rPr>
              <a:t>KUFIZUAR DHE</a:t>
            </a:r>
            <a:r>
              <a:rPr sz="2400" spc="-45" dirty="0">
                <a:latin typeface="Arial"/>
                <a:cs typeface="Arial"/>
              </a:rPr>
              <a:t> </a:t>
            </a:r>
            <a:r>
              <a:rPr sz="2400" spc="-5" dirty="0">
                <a:latin typeface="Arial"/>
                <a:cs typeface="Arial"/>
              </a:rPr>
              <a:t>PUNESIMI</a:t>
            </a:r>
            <a:endParaRPr sz="2400">
              <a:latin typeface="Arial"/>
              <a:cs typeface="Arial"/>
            </a:endParaRPr>
          </a:p>
        </p:txBody>
      </p:sp>
      <p:sp>
        <p:nvSpPr>
          <p:cNvPr id="3" name="object 3"/>
          <p:cNvSpPr/>
          <p:nvPr/>
        </p:nvSpPr>
        <p:spPr>
          <a:xfrm>
            <a:off x="593305" y="1521963"/>
            <a:ext cx="7887500" cy="41295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505459"/>
            <a:ext cx="7920990" cy="3082925"/>
          </a:xfrm>
          <a:prstGeom prst="rect">
            <a:avLst/>
          </a:prstGeom>
        </p:spPr>
        <p:txBody>
          <a:bodyPr vert="horz" wrap="square" lIns="0" tIns="12700" rIns="0" bIns="0" rtlCol="0">
            <a:spAutoFit/>
          </a:bodyPr>
          <a:lstStyle/>
          <a:p>
            <a:pPr marL="348615" indent="-107950">
              <a:lnSpc>
                <a:spcPct val="100000"/>
              </a:lnSpc>
              <a:spcBef>
                <a:spcPts val="100"/>
              </a:spcBef>
              <a:buSzPct val="95833"/>
              <a:buChar char="•"/>
              <a:tabLst>
                <a:tab pos="349250" algn="l"/>
              </a:tabLst>
            </a:pPr>
            <a:r>
              <a:rPr sz="2400" spc="-5" dirty="0">
                <a:latin typeface="Arial"/>
                <a:cs typeface="Arial"/>
              </a:rPr>
              <a:t>LEGISLACIONI NE</a:t>
            </a:r>
            <a:r>
              <a:rPr sz="2400" spc="-20" dirty="0">
                <a:latin typeface="Arial"/>
                <a:cs typeface="Arial"/>
              </a:rPr>
              <a:t> </a:t>
            </a:r>
            <a:r>
              <a:rPr sz="2400" spc="-5" dirty="0">
                <a:latin typeface="Arial"/>
                <a:cs typeface="Arial"/>
              </a:rPr>
              <a:t>SHQIPERI</a:t>
            </a:r>
            <a:endParaRPr sz="2400">
              <a:latin typeface="Arial"/>
              <a:cs typeface="Arial"/>
            </a:endParaRPr>
          </a:p>
          <a:p>
            <a:pPr>
              <a:lnSpc>
                <a:spcPct val="100000"/>
              </a:lnSpc>
              <a:spcBef>
                <a:spcPts val="10"/>
              </a:spcBef>
            </a:pPr>
            <a:endParaRPr sz="2550">
              <a:latin typeface="Arial"/>
              <a:cs typeface="Arial"/>
            </a:endParaRPr>
          </a:p>
          <a:p>
            <a:pPr marL="355600" marR="6350" indent="-342900">
              <a:lnSpc>
                <a:spcPct val="100000"/>
              </a:lnSpc>
              <a:buChar char="•"/>
              <a:tabLst>
                <a:tab pos="354965" algn="l"/>
                <a:tab pos="355600" algn="l"/>
              </a:tabLst>
            </a:pPr>
            <a:r>
              <a:rPr sz="2000" dirty="0">
                <a:latin typeface="Arial"/>
                <a:cs typeface="Arial"/>
              </a:rPr>
              <a:t>Konventa e </a:t>
            </a:r>
            <a:r>
              <a:rPr sz="2000" spc="-5" dirty="0">
                <a:latin typeface="Arial"/>
                <a:cs typeface="Arial"/>
              </a:rPr>
              <a:t>Kombeve të Bashkuara për të </a:t>
            </a:r>
            <a:r>
              <a:rPr sz="2000" dirty="0">
                <a:latin typeface="Arial"/>
                <a:cs typeface="Arial"/>
              </a:rPr>
              <a:t>drejtat e </a:t>
            </a:r>
            <a:r>
              <a:rPr sz="2000" spc="-5" dirty="0">
                <a:latin typeface="Arial"/>
                <a:cs typeface="Arial"/>
              </a:rPr>
              <a:t>personave me  </a:t>
            </a:r>
            <a:r>
              <a:rPr sz="2000" dirty="0">
                <a:latin typeface="Arial"/>
                <a:cs typeface="Arial"/>
              </a:rPr>
              <a:t>aftësi </a:t>
            </a:r>
            <a:r>
              <a:rPr sz="2000" spc="-5" dirty="0">
                <a:latin typeface="Arial"/>
                <a:cs typeface="Arial"/>
              </a:rPr>
              <a:t>të</a:t>
            </a:r>
            <a:r>
              <a:rPr sz="2000" spc="-35" dirty="0">
                <a:latin typeface="Arial"/>
                <a:cs typeface="Arial"/>
              </a:rPr>
              <a:t> </a:t>
            </a:r>
            <a:r>
              <a:rPr sz="2000" dirty="0">
                <a:latin typeface="Arial"/>
                <a:cs typeface="Arial"/>
              </a:rPr>
              <a:t>kufizuar</a:t>
            </a:r>
            <a:endParaRPr sz="2000">
              <a:latin typeface="Arial"/>
              <a:cs typeface="Arial"/>
            </a:endParaRPr>
          </a:p>
          <a:p>
            <a:pPr marL="355600" marR="8255" indent="-342900">
              <a:lnSpc>
                <a:spcPct val="100000"/>
              </a:lnSpc>
              <a:spcBef>
                <a:spcPts val="484"/>
              </a:spcBef>
              <a:buChar char="•"/>
              <a:tabLst>
                <a:tab pos="354965" algn="l"/>
                <a:tab pos="355600" algn="l"/>
                <a:tab pos="983615" algn="l"/>
                <a:tab pos="1568450" algn="l"/>
                <a:tab pos="3059430" algn="l"/>
                <a:tab pos="3375025" algn="l"/>
                <a:tab pos="4638675" algn="l"/>
                <a:tab pos="5024120" algn="l"/>
                <a:tab pos="6385560" algn="l"/>
                <a:tab pos="6914515" algn="l"/>
                <a:tab pos="7696200" algn="l"/>
              </a:tabLst>
            </a:pPr>
            <a:r>
              <a:rPr sz="2000" dirty="0">
                <a:latin typeface="Arial"/>
                <a:cs typeface="Arial"/>
              </a:rPr>
              <a:t>Ligji	mbi	promovim</a:t>
            </a:r>
            <a:r>
              <a:rPr sz="2000" spc="-10" dirty="0">
                <a:latin typeface="Arial"/>
                <a:cs typeface="Arial"/>
              </a:rPr>
              <a:t>i</a:t>
            </a:r>
            <a:r>
              <a:rPr sz="2000" dirty="0">
                <a:latin typeface="Arial"/>
                <a:cs typeface="Arial"/>
              </a:rPr>
              <a:t>n	e	punësimit	</a:t>
            </a:r>
            <a:r>
              <a:rPr sz="2000" spc="-20" dirty="0">
                <a:latin typeface="Arial"/>
                <a:cs typeface="Arial"/>
              </a:rPr>
              <a:t>t</a:t>
            </a:r>
            <a:r>
              <a:rPr sz="2000" dirty="0">
                <a:latin typeface="Arial"/>
                <a:cs typeface="Arial"/>
              </a:rPr>
              <a:t>ë	p</a:t>
            </a:r>
            <a:r>
              <a:rPr sz="2000" spc="-10" dirty="0">
                <a:latin typeface="Arial"/>
                <a:cs typeface="Arial"/>
              </a:rPr>
              <a:t>e</a:t>
            </a:r>
            <a:r>
              <a:rPr sz="2000" dirty="0">
                <a:latin typeface="Arial"/>
                <a:cs typeface="Arial"/>
              </a:rPr>
              <a:t>rsonave	</a:t>
            </a:r>
            <a:r>
              <a:rPr sz="2000" spc="-5" dirty="0">
                <a:latin typeface="Arial"/>
                <a:cs typeface="Arial"/>
              </a:rPr>
              <a:t>m</a:t>
            </a:r>
            <a:r>
              <a:rPr sz="2000" dirty="0">
                <a:latin typeface="Arial"/>
                <a:cs typeface="Arial"/>
              </a:rPr>
              <a:t>e	af</a:t>
            </a:r>
            <a:r>
              <a:rPr sz="2000" spc="-20" dirty="0">
                <a:latin typeface="Arial"/>
                <a:cs typeface="Arial"/>
              </a:rPr>
              <a:t>t</a:t>
            </a:r>
            <a:r>
              <a:rPr sz="2000" dirty="0">
                <a:latin typeface="Arial"/>
                <a:cs typeface="Arial"/>
              </a:rPr>
              <a:t>ë</a:t>
            </a:r>
            <a:r>
              <a:rPr sz="2000" spc="5" dirty="0">
                <a:latin typeface="Arial"/>
                <a:cs typeface="Arial"/>
              </a:rPr>
              <a:t>s</a:t>
            </a:r>
            <a:r>
              <a:rPr sz="2000" dirty="0">
                <a:latin typeface="Arial"/>
                <a:cs typeface="Arial"/>
              </a:rPr>
              <a:t>i	</a:t>
            </a:r>
            <a:r>
              <a:rPr sz="2000" spc="-20" dirty="0">
                <a:latin typeface="Arial"/>
                <a:cs typeface="Arial"/>
              </a:rPr>
              <a:t>të  </a:t>
            </a:r>
            <a:r>
              <a:rPr sz="2000" dirty="0">
                <a:latin typeface="Arial"/>
                <a:cs typeface="Arial"/>
              </a:rPr>
              <a:t>kufizuar</a:t>
            </a:r>
            <a:endParaRPr sz="2000">
              <a:latin typeface="Arial"/>
              <a:cs typeface="Arial"/>
            </a:endParaRPr>
          </a:p>
          <a:p>
            <a:pPr marL="355600" indent="-342900">
              <a:lnSpc>
                <a:spcPct val="100000"/>
              </a:lnSpc>
              <a:spcBef>
                <a:spcPts val="480"/>
              </a:spcBef>
              <a:buChar char="•"/>
              <a:tabLst>
                <a:tab pos="354965" algn="l"/>
                <a:tab pos="355600" algn="l"/>
              </a:tabLst>
            </a:pPr>
            <a:r>
              <a:rPr sz="2000" dirty="0">
                <a:latin typeface="Arial"/>
                <a:cs typeface="Arial"/>
              </a:rPr>
              <a:t>Ligji mbi ndihmen</a:t>
            </a:r>
            <a:r>
              <a:rPr sz="2000" spc="-25" dirty="0">
                <a:latin typeface="Arial"/>
                <a:cs typeface="Arial"/>
              </a:rPr>
              <a:t> </a:t>
            </a:r>
            <a:r>
              <a:rPr sz="2000" dirty="0">
                <a:latin typeface="Arial"/>
                <a:cs typeface="Arial"/>
              </a:rPr>
              <a:t>ekonomike</a:t>
            </a:r>
            <a:endParaRPr sz="2000">
              <a:latin typeface="Arial"/>
              <a:cs typeface="Arial"/>
            </a:endParaRPr>
          </a:p>
          <a:p>
            <a:pPr marL="355600" indent="-342900">
              <a:lnSpc>
                <a:spcPct val="100000"/>
              </a:lnSpc>
              <a:spcBef>
                <a:spcPts val="480"/>
              </a:spcBef>
              <a:buChar char="•"/>
              <a:tabLst>
                <a:tab pos="354965" algn="l"/>
                <a:tab pos="355600" algn="l"/>
              </a:tabLst>
            </a:pPr>
            <a:r>
              <a:rPr sz="2000" dirty="0">
                <a:latin typeface="Arial"/>
                <a:cs typeface="Arial"/>
              </a:rPr>
              <a:t>Ligji</a:t>
            </a:r>
            <a:r>
              <a:rPr sz="2000" spc="160" dirty="0">
                <a:latin typeface="Arial"/>
                <a:cs typeface="Arial"/>
              </a:rPr>
              <a:t> </a:t>
            </a:r>
            <a:r>
              <a:rPr sz="2000" dirty="0">
                <a:latin typeface="Arial"/>
                <a:cs typeface="Arial"/>
              </a:rPr>
              <a:t>“Për</a:t>
            </a:r>
            <a:r>
              <a:rPr sz="2000" spc="170" dirty="0">
                <a:latin typeface="Arial"/>
                <a:cs typeface="Arial"/>
              </a:rPr>
              <a:t> </a:t>
            </a:r>
            <a:r>
              <a:rPr sz="2000" dirty="0">
                <a:latin typeface="Arial"/>
                <a:cs typeface="Arial"/>
              </a:rPr>
              <a:t>përfshirjen</a:t>
            </a:r>
            <a:r>
              <a:rPr sz="2000" spc="155" dirty="0">
                <a:latin typeface="Arial"/>
                <a:cs typeface="Arial"/>
              </a:rPr>
              <a:t> </a:t>
            </a:r>
            <a:r>
              <a:rPr sz="2000" dirty="0">
                <a:latin typeface="Arial"/>
                <a:cs typeface="Arial"/>
              </a:rPr>
              <a:t>dhe</a:t>
            </a:r>
            <a:r>
              <a:rPr sz="2000" spc="155" dirty="0">
                <a:latin typeface="Arial"/>
                <a:cs typeface="Arial"/>
              </a:rPr>
              <a:t> </a:t>
            </a:r>
            <a:r>
              <a:rPr sz="2000" spc="-5" dirty="0">
                <a:latin typeface="Arial"/>
                <a:cs typeface="Arial"/>
              </a:rPr>
              <a:t>aksesueshmërinë</a:t>
            </a:r>
            <a:r>
              <a:rPr sz="2000" spc="165" dirty="0">
                <a:latin typeface="Arial"/>
                <a:cs typeface="Arial"/>
              </a:rPr>
              <a:t> </a:t>
            </a:r>
            <a:r>
              <a:rPr sz="2000" dirty="0">
                <a:latin typeface="Arial"/>
                <a:cs typeface="Arial"/>
              </a:rPr>
              <a:t>e</a:t>
            </a:r>
            <a:r>
              <a:rPr sz="2000" spc="165" dirty="0">
                <a:latin typeface="Arial"/>
                <a:cs typeface="Arial"/>
              </a:rPr>
              <a:t> </a:t>
            </a:r>
            <a:r>
              <a:rPr sz="2000" spc="-5" dirty="0">
                <a:latin typeface="Arial"/>
                <a:cs typeface="Arial"/>
              </a:rPr>
              <a:t>personave</a:t>
            </a:r>
            <a:r>
              <a:rPr sz="2000" spc="165" dirty="0">
                <a:latin typeface="Arial"/>
                <a:cs typeface="Arial"/>
              </a:rPr>
              <a:t> </a:t>
            </a:r>
            <a:r>
              <a:rPr sz="2000" dirty="0">
                <a:latin typeface="Arial"/>
                <a:cs typeface="Arial"/>
              </a:rPr>
              <a:t>me</a:t>
            </a:r>
            <a:r>
              <a:rPr sz="2000" spc="165" dirty="0">
                <a:latin typeface="Arial"/>
                <a:cs typeface="Arial"/>
              </a:rPr>
              <a:t> </a:t>
            </a:r>
            <a:r>
              <a:rPr sz="2000" spc="-5" dirty="0">
                <a:latin typeface="Arial"/>
                <a:cs typeface="Arial"/>
              </a:rPr>
              <a:t>aftësi</a:t>
            </a:r>
            <a:endParaRPr sz="2000">
              <a:latin typeface="Arial"/>
              <a:cs typeface="Arial"/>
            </a:endParaRPr>
          </a:p>
          <a:p>
            <a:pPr marL="355600">
              <a:lnSpc>
                <a:spcPct val="100000"/>
              </a:lnSpc>
            </a:pPr>
            <a:r>
              <a:rPr sz="2000" spc="-5" dirty="0">
                <a:latin typeface="Arial"/>
                <a:cs typeface="Arial"/>
              </a:rPr>
              <a:t>të</a:t>
            </a:r>
            <a:r>
              <a:rPr sz="2000" spc="-20" dirty="0">
                <a:latin typeface="Arial"/>
                <a:cs typeface="Arial"/>
              </a:rPr>
              <a:t> </a:t>
            </a:r>
            <a:r>
              <a:rPr sz="2000" dirty="0">
                <a:latin typeface="Arial"/>
                <a:cs typeface="Arial"/>
              </a:rPr>
              <a:t>kufizuara”</a:t>
            </a:r>
            <a:endParaRPr sz="2000">
              <a:latin typeface="Arial"/>
              <a:cs typeface="Arial"/>
            </a:endParaRPr>
          </a:p>
        </p:txBody>
      </p:sp>
      <p:sp>
        <p:nvSpPr>
          <p:cNvPr id="3" name="object 3"/>
          <p:cNvSpPr/>
          <p:nvPr/>
        </p:nvSpPr>
        <p:spPr>
          <a:xfrm>
            <a:off x="914400" y="4114800"/>
            <a:ext cx="3848100" cy="2565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76800" y="4114736"/>
            <a:ext cx="3505200" cy="258470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494741"/>
            <a:ext cx="8073390" cy="3162935"/>
          </a:xfrm>
          <a:prstGeom prst="rect">
            <a:avLst/>
          </a:prstGeom>
        </p:spPr>
        <p:txBody>
          <a:bodyPr vert="horz" wrap="square" lIns="0" tIns="12700" rIns="0" bIns="0" rtlCol="0">
            <a:spAutoFit/>
          </a:bodyPr>
          <a:lstStyle/>
          <a:p>
            <a:pPr marL="355600" indent="-343535">
              <a:lnSpc>
                <a:spcPct val="100000"/>
              </a:lnSpc>
              <a:spcBef>
                <a:spcPts val="100"/>
              </a:spcBef>
              <a:buChar char="•"/>
              <a:tabLst>
                <a:tab pos="355600" algn="l"/>
                <a:tab pos="356235" algn="l"/>
              </a:tabLst>
            </a:pPr>
            <a:r>
              <a:rPr sz="2100" u="heavy" spc="-5" dirty="0">
                <a:uFill>
                  <a:solidFill>
                    <a:srgbClr val="000000"/>
                  </a:solidFill>
                </a:uFill>
                <a:latin typeface="Arial"/>
                <a:cs typeface="Arial"/>
              </a:rPr>
              <a:t>Kuadri</a:t>
            </a:r>
            <a:r>
              <a:rPr sz="2100" u="heavy" spc="-15" dirty="0">
                <a:uFill>
                  <a:solidFill>
                    <a:srgbClr val="000000"/>
                  </a:solidFill>
                </a:uFill>
                <a:latin typeface="Arial"/>
                <a:cs typeface="Arial"/>
              </a:rPr>
              <a:t> </a:t>
            </a:r>
            <a:r>
              <a:rPr sz="2100" u="heavy" spc="-5" dirty="0">
                <a:uFill>
                  <a:solidFill>
                    <a:srgbClr val="000000"/>
                  </a:solidFill>
                </a:uFill>
                <a:latin typeface="Arial"/>
                <a:cs typeface="Arial"/>
              </a:rPr>
              <a:t>ligjor</a:t>
            </a:r>
            <a:endParaRPr sz="2100">
              <a:latin typeface="Arial"/>
              <a:cs typeface="Arial"/>
            </a:endParaRPr>
          </a:p>
          <a:p>
            <a:pPr>
              <a:lnSpc>
                <a:spcPct val="100000"/>
              </a:lnSpc>
              <a:spcBef>
                <a:spcPts val="15"/>
              </a:spcBef>
              <a:buFont typeface="Arial"/>
              <a:buChar char="•"/>
            </a:pPr>
            <a:endParaRPr sz="2600">
              <a:latin typeface="Arial"/>
              <a:cs typeface="Arial"/>
            </a:endParaRPr>
          </a:p>
          <a:p>
            <a:pPr marL="355600" marR="5080" indent="-343535" algn="just">
              <a:lnSpc>
                <a:spcPts val="2020"/>
              </a:lnSpc>
              <a:buChar char="•"/>
              <a:tabLst>
                <a:tab pos="356235" algn="l"/>
              </a:tabLst>
            </a:pPr>
            <a:r>
              <a:rPr sz="2100" spc="-5" dirty="0">
                <a:latin typeface="Arial"/>
                <a:cs typeface="Arial"/>
              </a:rPr>
              <a:t>Personat me aftësi </a:t>
            </a:r>
            <a:r>
              <a:rPr sz="2100" dirty="0">
                <a:latin typeface="Arial"/>
                <a:cs typeface="Arial"/>
              </a:rPr>
              <a:t>të </a:t>
            </a:r>
            <a:r>
              <a:rPr sz="2100" spc="-5" dirty="0">
                <a:latin typeface="Arial"/>
                <a:cs typeface="Arial"/>
              </a:rPr>
              <a:t>kufizuar gëzojnë </a:t>
            </a:r>
            <a:r>
              <a:rPr sz="2100" dirty="0">
                <a:latin typeface="Arial"/>
                <a:cs typeface="Arial"/>
              </a:rPr>
              <a:t>të </a:t>
            </a:r>
            <a:r>
              <a:rPr sz="2100" spc="-5" dirty="0">
                <a:latin typeface="Arial"/>
                <a:cs typeface="Arial"/>
              </a:rPr>
              <a:t>gjithë </a:t>
            </a:r>
            <a:r>
              <a:rPr sz="2100" dirty="0">
                <a:latin typeface="Arial"/>
                <a:cs typeface="Arial"/>
              </a:rPr>
              <a:t>të </a:t>
            </a:r>
            <a:r>
              <a:rPr sz="2100" spc="-10" dirty="0">
                <a:latin typeface="Arial"/>
                <a:cs typeface="Arial"/>
              </a:rPr>
              <a:t>drejtat </a:t>
            </a:r>
            <a:r>
              <a:rPr sz="2100" spc="-5" dirty="0">
                <a:latin typeface="Arial"/>
                <a:cs typeface="Arial"/>
              </a:rPr>
              <a:t>e njeriut  dhe liritë themelore, në mënyrë </a:t>
            </a:r>
            <a:r>
              <a:rPr sz="2100" dirty="0">
                <a:latin typeface="Arial"/>
                <a:cs typeface="Arial"/>
              </a:rPr>
              <a:t>të </a:t>
            </a:r>
            <a:r>
              <a:rPr sz="2100" spc="-5" dirty="0">
                <a:latin typeface="Arial"/>
                <a:cs typeface="Arial"/>
              </a:rPr>
              <a:t>barabartë me </a:t>
            </a:r>
            <a:r>
              <a:rPr sz="2100" dirty="0">
                <a:latin typeface="Arial"/>
                <a:cs typeface="Arial"/>
              </a:rPr>
              <a:t>të</a:t>
            </a:r>
            <a:r>
              <a:rPr sz="2100" spc="-10" dirty="0">
                <a:latin typeface="Arial"/>
                <a:cs typeface="Arial"/>
              </a:rPr>
              <a:t> </a:t>
            </a:r>
            <a:r>
              <a:rPr sz="2100" spc="-5" dirty="0">
                <a:latin typeface="Arial"/>
                <a:cs typeface="Arial"/>
              </a:rPr>
              <a:t>tjerët</a:t>
            </a:r>
            <a:endParaRPr sz="2100">
              <a:latin typeface="Arial"/>
              <a:cs typeface="Arial"/>
            </a:endParaRPr>
          </a:p>
          <a:p>
            <a:pPr marL="355600" marR="5080" indent="-343535" algn="just">
              <a:lnSpc>
                <a:spcPts val="2020"/>
              </a:lnSpc>
              <a:spcBef>
                <a:spcPts val="500"/>
              </a:spcBef>
              <a:buChar char="•"/>
              <a:tabLst>
                <a:tab pos="356235" algn="l"/>
              </a:tabLst>
            </a:pPr>
            <a:r>
              <a:rPr sz="2100" spc="-5" dirty="0">
                <a:latin typeface="Arial"/>
                <a:cs typeface="Arial"/>
              </a:rPr>
              <a:t>Kushtetuta (neni 59/f) prashikon që </a:t>
            </a:r>
            <a:r>
              <a:rPr sz="2100" dirty="0">
                <a:latin typeface="Arial"/>
                <a:cs typeface="Arial"/>
              </a:rPr>
              <a:t>shteti </a:t>
            </a:r>
            <a:r>
              <a:rPr sz="2100" spc="-5" dirty="0">
                <a:latin typeface="Arial"/>
                <a:cs typeface="Arial"/>
              </a:rPr>
              <a:t>dhe </a:t>
            </a:r>
            <a:r>
              <a:rPr sz="2100" spc="-10" dirty="0">
                <a:latin typeface="Arial"/>
                <a:cs typeface="Arial"/>
              </a:rPr>
              <a:t>qeveria </a:t>
            </a:r>
            <a:r>
              <a:rPr sz="2100" spc="-5" dirty="0">
                <a:latin typeface="Arial"/>
                <a:cs typeface="Arial"/>
              </a:rPr>
              <a:t>duhet </a:t>
            </a:r>
            <a:r>
              <a:rPr sz="2100" dirty="0">
                <a:latin typeface="Arial"/>
                <a:cs typeface="Arial"/>
              </a:rPr>
              <a:t>të  </a:t>
            </a:r>
            <a:r>
              <a:rPr sz="2100" spc="-10" dirty="0">
                <a:latin typeface="Arial"/>
                <a:cs typeface="Arial"/>
              </a:rPr>
              <a:t>veprojnë </a:t>
            </a:r>
            <a:r>
              <a:rPr sz="2100" spc="-5" dirty="0">
                <a:latin typeface="Arial"/>
                <a:cs typeface="Arial"/>
              </a:rPr>
              <a:t>për riaftësimin </a:t>
            </a:r>
            <a:r>
              <a:rPr sz="2100" spc="-15" dirty="0">
                <a:latin typeface="Arial"/>
                <a:cs typeface="Arial"/>
              </a:rPr>
              <a:t>shëndetësor, </a:t>
            </a:r>
            <a:r>
              <a:rPr sz="2100" spc="-5" dirty="0">
                <a:latin typeface="Arial"/>
                <a:cs typeface="Arial"/>
              </a:rPr>
              <a:t>edukimin e specializuar  dhe integrimin në shoqëri </a:t>
            </a:r>
            <a:r>
              <a:rPr sz="2100" dirty="0">
                <a:latin typeface="Arial"/>
                <a:cs typeface="Arial"/>
              </a:rPr>
              <a:t>të të </a:t>
            </a:r>
            <a:r>
              <a:rPr sz="2100" spc="-5" dirty="0">
                <a:latin typeface="Arial"/>
                <a:cs typeface="Arial"/>
              </a:rPr>
              <a:t>paaftëve, </a:t>
            </a:r>
            <a:r>
              <a:rPr sz="2100" dirty="0">
                <a:latin typeface="Arial"/>
                <a:cs typeface="Arial"/>
              </a:rPr>
              <a:t>si </a:t>
            </a:r>
            <a:r>
              <a:rPr sz="2100" spc="-5" dirty="0">
                <a:latin typeface="Arial"/>
                <a:cs typeface="Arial"/>
              </a:rPr>
              <a:t>dhe përmirësimin </a:t>
            </a:r>
            <a:r>
              <a:rPr sz="2100" spc="-10" dirty="0">
                <a:latin typeface="Arial"/>
                <a:cs typeface="Arial"/>
              </a:rPr>
              <a:t>në  </a:t>
            </a:r>
            <a:r>
              <a:rPr sz="2100" spc="-5" dirty="0">
                <a:latin typeface="Arial"/>
                <a:cs typeface="Arial"/>
              </a:rPr>
              <a:t>vazhdimësi </a:t>
            </a:r>
            <a:r>
              <a:rPr sz="2100" dirty="0">
                <a:latin typeface="Arial"/>
                <a:cs typeface="Arial"/>
              </a:rPr>
              <a:t>të </a:t>
            </a:r>
            <a:r>
              <a:rPr sz="2100" spc="-5" dirty="0">
                <a:latin typeface="Arial"/>
                <a:cs typeface="Arial"/>
              </a:rPr>
              <a:t>kushteve </a:t>
            </a:r>
            <a:r>
              <a:rPr sz="2100" dirty="0">
                <a:latin typeface="Arial"/>
                <a:cs typeface="Arial"/>
              </a:rPr>
              <a:t>të tyre të</a:t>
            </a:r>
            <a:r>
              <a:rPr sz="2100" spc="-30" dirty="0">
                <a:latin typeface="Arial"/>
                <a:cs typeface="Arial"/>
              </a:rPr>
              <a:t> </a:t>
            </a:r>
            <a:r>
              <a:rPr sz="2100" spc="-5" dirty="0">
                <a:latin typeface="Arial"/>
                <a:cs typeface="Arial"/>
              </a:rPr>
              <a:t>jetesës.</a:t>
            </a:r>
            <a:endParaRPr sz="2100">
              <a:latin typeface="Arial"/>
              <a:cs typeface="Arial"/>
            </a:endParaRPr>
          </a:p>
          <a:p>
            <a:pPr marL="355600" marR="5080" indent="-343535" algn="just">
              <a:lnSpc>
                <a:spcPts val="2020"/>
              </a:lnSpc>
              <a:spcBef>
                <a:spcPts val="484"/>
              </a:spcBef>
              <a:buChar char="•"/>
              <a:tabLst>
                <a:tab pos="356235" algn="l"/>
              </a:tabLst>
            </a:pPr>
            <a:r>
              <a:rPr sz="2100" spc="-5" dirty="0">
                <a:latin typeface="Arial"/>
                <a:cs typeface="Arial"/>
              </a:rPr>
              <a:t>Bazuar në </a:t>
            </a:r>
            <a:r>
              <a:rPr sz="2100" spc="-10" dirty="0">
                <a:latin typeface="Arial"/>
                <a:cs typeface="Arial"/>
              </a:rPr>
              <a:t>sa </a:t>
            </a:r>
            <a:r>
              <a:rPr sz="2100" spc="-5" dirty="0">
                <a:latin typeface="Arial"/>
                <a:cs typeface="Arial"/>
              </a:rPr>
              <a:t>më </a:t>
            </a:r>
            <a:r>
              <a:rPr sz="2100" spc="-25" dirty="0">
                <a:latin typeface="Arial"/>
                <a:cs typeface="Arial"/>
              </a:rPr>
              <a:t>sipër, </a:t>
            </a:r>
            <a:r>
              <a:rPr sz="2100" spc="-10" dirty="0">
                <a:latin typeface="Arial"/>
                <a:cs typeface="Arial"/>
              </a:rPr>
              <a:t>janë </a:t>
            </a:r>
            <a:r>
              <a:rPr sz="2100" spc="-5" dirty="0">
                <a:latin typeface="Arial"/>
                <a:cs typeface="Arial"/>
              </a:rPr>
              <a:t>aprovuar disa </a:t>
            </a:r>
            <a:r>
              <a:rPr sz="2100" spc="-10" dirty="0">
                <a:latin typeface="Arial"/>
                <a:cs typeface="Arial"/>
              </a:rPr>
              <a:t>ligje </a:t>
            </a:r>
            <a:r>
              <a:rPr sz="2100" spc="-5" dirty="0">
                <a:latin typeface="Arial"/>
                <a:cs typeface="Arial"/>
              </a:rPr>
              <a:t>dhe dekrete,  sidomos për </a:t>
            </a:r>
            <a:r>
              <a:rPr sz="2100" dirty="0">
                <a:latin typeface="Arial"/>
                <a:cs typeface="Arial"/>
              </a:rPr>
              <a:t>sa </a:t>
            </a:r>
            <a:r>
              <a:rPr sz="2100" spc="-5" dirty="0">
                <a:latin typeface="Arial"/>
                <a:cs typeface="Arial"/>
              </a:rPr>
              <a:t>i përket statusit të </a:t>
            </a:r>
            <a:r>
              <a:rPr sz="2100" spc="-10" dirty="0">
                <a:latin typeface="Arial"/>
                <a:cs typeface="Arial"/>
              </a:rPr>
              <a:t>grupeve </a:t>
            </a:r>
            <a:r>
              <a:rPr sz="2100" dirty="0">
                <a:latin typeface="Arial"/>
                <a:cs typeface="Arial"/>
              </a:rPr>
              <a:t>të </a:t>
            </a:r>
            <a:r>
              <a:rPr sz="2100" spc="-5" dirty="0">
                <a:latin typeface="Arial"/>
                <a:cs typeface="Arial"/>
              </a:rPr>
              <a:t>personave me </a:t>
            </a:r>
            <a:r>
              <a:rPr sz="2100" spc="570" dirty="0">
                <a:latin typeface="Arial"/>
                <a:cs typeface="Arial"/>
              </a:rPr>
              <a:t> </a:t>
            </a:r>
            <a:r>
              <a:rPr sz="2100" spc="-5" dirty="0">
                <a:latin typeface="Arial"/>
                <a:cs typeface="Arial"/>
              </a:rPr>
              <a:t>aftësi </a:t>
            </a:r>
            <a:r>
              <a:rPr sz="2100" dirty="0">
                <a:latin typeface="Arial"/>
                <a:cs typeface="Arial"/>
              </a:rPr>
              <a:t>të </a:t>
            </a:r>
            <a:r>
              <a:rPr sz="2100" spc="-5" dirty="0">
                <a:latin typeface="Arial"/>
                <a:cs typeface="Arial"/>
              </a:rPr>
              <a:t>kufizuar dhe përkujdesjen </a:t>
            </a:r>
            <a:r>
              <a:rPr sz="2100" dirty="0">
                <a:latin typeface="Arial"/>
                <a:cs typeface="Arial"/>
              </a:rPr>
              <a:t>sociale </a:t>
            </a:r>
            <a:r>
              <a:rPr sz="2100" spc="-5" dirty="0">
                <a:latin typeface="Arial"/>
                <a:cs typeface="Arial"/>
              </a:rPr>
              <a:t>dhe</a:t>
            </a:r>
            <a:r>
              <a:rPr sz="2100" spc="-55" dirty="0">
                <a:latin typeface="Arial"/>
                <a:cs typeface="Arial"/>
              </a:rPr>
              <a:t> </a:t>
            </a:r>
            <a:r>
              <a:rPr sz="2100" spc="-5" dirty="0">
                <a:latin typeface="Arial"/>
                <a:cs typeface="Arial"/>
              </a:rPr>
              <a:t>shëndetsore</a:t>
            </a:r>
            <a:endParaRPr sz="2100">
              <a:latin typeface="Arial"/>
              <a:cs typeface="Arial"/>
            </a:endParaRPr>
          </a:p>
        </p:txBody>
      </p:sp>
      <p:sp>
        <p:nvSpPr>
          <p:cNvPr id="3" name="object 3"/>
          <p:cNvSpPr/>
          <p:nvPr/>
        </p:nvSpPr>
        <p:spPr>
          <a:xfrm>
            <a:off x="2743200" y="4191000"/>
            <a:ext cx="4457700" cy="22574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140" y="406349"/>
            <a:ext cx="8071484" cy="3984625"/>
          </a:xfrm>
          <a:prstGeom prst="rect">
            <a:avLst/>
          </a:prstGeom>
        </p:spPr>
        <p:txBody>
          <a:bodyPr vert="horz" wrap="square" lIns="0" tIns="12700" rIns="0" bIns="0" rtlCol="0">
            <a:spAutoFit/>
          </a:bodyPr>
          <a:lstStyle/>
          <a:p>
            <a:pPr marL="196215" indent="-107950">
              <a:lnSpc>
                <a:spcPct val="100000"/>
              </a:lnSpc>
              <a:spcBef>
                <a:spcPts val="100"/>
              </a:spcBef>
              <a:buSzPct val="95833"/>
              <a:buChar char="•"/>
              <a:tabLst>
                <a:tab pos="196850" algn="l"/>
              </a:tabLst>
            </a:pPr>
            <a:r>
              <a:rPr sz="2400" spc="-20" dirty="0">
                <a:latin typeface="Arial"/>
                <a:cs typeface="Arial"/>
              </a:rPr>
              <a:t>STRATEGJIA </a:t>
            </a:r>
            <a:r>
              <a:rPr sz="2400" spc="-25" dirty="0">
                <a:latin typeface="Arial"/>
                <a:cs typeface="Arial"/>
              </a:rPr>
              <a:t>KOMBETARE </a:t>
            </a:r>
            <a:r>
              <a:rPr sz="2400" spc="-5" dirty="0">
                <a:latin typeface="Arial"/>
                <a:cs typeface="Arial"/>
              </a:rPr>
              <a:t>PER </a:t>
            </a:r>
            <a:r>
              <a:rPr sz="2400" spc="-25" dirty="0">
                <a:latin typeface="Arial"/>
                <a:cs typeface="Arial"/>
              </a:rPr>
              <a:t>PERSONAT</a:t>
            </a:r>
            <a:r>
              <a:rPr sz="2400" spc="-110" dirty="0">
                <a:latin typeface="Arial"/>
                <a:cs typeface="Arial"/>
              </a:rPr>
              <a:t> </a:t>
            </a:r>
            <a:r>
              <a:rPr sz="2400" dirty="0">
                <a:latin typeface="Arial"/>
                <a:cs typeface="Arial"/>
              </a:rPr>
              <a:t>ME</a:t>
            </a:r>
            <a:endParaRPr sz="2400">
              <a:latin typeface="Arial"/>
              <a:cs typeface="Arial"/>
            </a:endParaRPr>
          </a:p>
          <a:p>
            <a:pPr marL="88900">
              <a:lnSpc>
                <a:spcPct val="100000"/>
              </a:lnSpc>
            </a:pPr>
            <a:r>
              <a:rPr sz="2400" spc="-5" dirty="0">
                <a:latin typeface="Arial"/>
                <a:cs typeface="Arial"/>
              </a:rPr>
              <a:t>AFTESI </a:t>
            </a:r>
            <a:r>
              <a:rPr sz="2400" dirty="0">
                <a:latin typeface="Arial"/>
                <a:cs typeface="Arial"/>
              </a:rPr>
              <a:t>TE</a:t>
            </a:r>
            <a:r>
              <a:rPr sz="2400" spc="-50" dirty="0">
                <a:latin typeface="Arial"/>
                <a:cs typeface="Arial"/>
              </a:rPr>
              <a:t> </a:t>
            </a:r>
            <a:r>
              <a:rPr sz="2400" dirty="0">
                <a:latin typeface="Arial"/>
                <a:cs typeface="Arial"/>
              </a:rPr>
              <a:t>KUFIZUARA</a:t>
            </a:r>
            <a:endParaRPr sz="2400">
              <a:latin typeface="Arial"/>
              <a:cs typeface="Arial"/>
            </a:endParaRPr>
          </a:p>
          <a:p>
            <a:pPr>
              <a:lnSpc>
                <a:spcPct val="100000"/>
              </a:lnSpc>
              <a:spcBef>
                <a:spcPts val="40"/>
              </a:spcBef>
            </a:pPr>
            <a:endParaRPr sz="2750">
              <a:latin typeface="Arial"/>
              <a:cs typeface="Arial"/>
            </a:endParaRPr>
          </a:p>
          <a:p>
            <a:pPr marL="355600" marR="5080" indent="-343535" algn="just">
              <a:lnSpc>
                <a:spcPct val="80000"/>
              </a:lnSpc>
              <a:buFont typeface="Arial"/>
              <a:buChar char="•"/>
              <a:tabLst>
                <a:tab pos="356235" algn="l"/>
              </a:tabLst>
            </a:pPr>
            <a:r>
              <a:rPr sz="2500" spc="-10" dirty="0">
                <a:latin typeface="Carlito"/>
                <a:cs typeface="Carlito"/>
              </a:rPr>
              <a:t>Strategjia </a:t>
            </a:r>
            <a:r>
              <a:rPr sz="2500" spc="-25" dirty="0">
                <a:latin typeface="Carlito"/>
                <a:cs typeface="Carlito"/>
              </a:rPr>
              <a:t>kombëtare </a:t>
            </a:r>
            <a:r>
              <a:rPr sz="2500" spc="-5" dirty="0">
                <a:latin typeface="Carlito"/>
                <a:cs typeface="Carlito"/>
              </a:rPr>
              <a:t>për </a:t>
            </a:r>
            <a:r>
              <a:rPr sz="2500" spc="-15" dirty="0">
                <a:latin typeface="Carlito"/>
                <a:cs typeface="Carlito"/>
              </a:rPr>
              <a:t>personat </a:t>
            </a:r>
            <a:r>
              <a:rPr sz="2500" spc="-5" dirty="0">
                <a:latin typeface="Carlito"/>
                <a:cs typeface="Carlito"/>
              </a:rPr>
              <a:t>me </a:t>
            </a:r>
            <a:r>
              <a:rPr sz="2500" spc="-10" dirty="0">
                <a:latin typeface="Carlito"/>
                <a:cs typeface="Carlito"/>
              </a:rPr>
              <a:t>aftësi </a:t>
            </a:r>
            <a:r>
              <a:rPr sz="2500" spc="-15" dirty="0">
                <a:latin typeface="Carlito"/>
                <a:cs typeface="Carlito"/>
              </a:rPr>
              <a:t>të kufizuar  </a:t>
            </a:r>
            <a:r>
              <a:rPr sz="2500" spc="-10" dirty="0">
                <a:latin typeface="Carlito"/>
                <a:cs typeface="Carlito"/>
              </a:rPr>
              <a:t>shpreh </a:t>
            </a:r>
            <a:r>
              <a:rPr sz="2500" spc="-5" dirty="0">
                <a:latin typeface="Carlito"/>
                <a:cs typeface="Carlito"/>
              </a:rPr>
              <a:t>vullnetin e </a:t>
            </a:r>
            <a:r>
              <a:rPr sz="2500" spc="-15" dirty="0">
                <a:latin typeface="Carlito"/>
                <a:cs typeface="Carlito"/>
              </a:rPr>
              <a:t>të </a:t>
            </a:r>
            <a:r>
              <a:rPr sz="2500" spc="-5" dirty="0">
                <a:latin typeface="Carlito"/>
                <a:cs typeface="Carlito"/>
              </a:rPr>
              <a:t>gjitha </a:t>
            </a:r>
            <a:r>
              <a:rPr sz="2500" spc="-15" dirty="0">
                <a:latin typeface="Carlito"/>
                <a:cs typeface="Carlito"/>
              </a:rPr>
              <a:t>palëve</a:t>
            </a:r>
            <a:r>
              <a:rPr sz="2500" spc="535" dirty="0">
                <a:latin typeface="Carlito"/>
                <a:cs typeface="Carlito"/>
              </a:rPr>
              <a:t> </a:t>
            </a:r>
            <a:r>
              <a:rPr sz="2500" spc="-15" dirty="0">
                <a:latin typeface="Carlito"/>
                <a:cs typeface="Carlito"/>
              </a:rPr>
              <a:t>të </a:t>
            </a:r>
            <a:r>
              <a:rPr sz="2500" spc="-20" dirty="0">
                <a:latin typeface="Carlito"/>
                <a:cs typeface="Carlito"/>
              </a:rPr>
              <a:t>përfshira </a:t>
            </a:r>
            <a:r>
              <a:rPr sz="2500" spc="-10" dirty="0">
                <a:latin typeface="Carlito"/>
                <a:cs typeface="Carlito"/>
              </a:rPr>
              <a:t>për </a:t>
            </a:r>
            <a:r>
              <a:rPr sz="2500" spc="-30" dirty="0">
                <a:latin typeface="Carlito"/>
                <a:cs typeface="Carlito"/>
              </a:rPr>
              <a:t>të  </a:t>
            </a:r>
            <a:r>
              <a:rPr sz="2500" spc="-10" dirty="0">
                <a:latin typeface="Carlito"/>
                <a:cs typeface="Carlito"/>
              </a:rPr>
              <a:t>harmonizuar </a:t>
            </a:r>
            <a:r>
              <a:rPr sz="2500" spc="-15" dirty="0">
                <a:latin typeface="Carlito"/>
                <a:cs typeface="Carlito"/>
              </a:rPr>
              <a:t>politikat shqiptare </a:t>
            </a:r>
            <a:r>
              <a:rPr sz="2500" spc="-5" dirty="0">
                <a:latin typeface="Carlito"/>
                <a:cs typeface="Carlito"/>
              </a:rPr>
              <a:t>për </a:t>
            </a:r>
            <a:r>
              <a:rPr sz="2500" spc="-15" dirty="0">
                <a:latin typeface="Carlito"/>
                <a:cs typeface="Carlito"/>
              </a:rPr>
              <a:t>personat </a:t>
            </a:r>
            <a:r>
              <a:rPr sz="2500" spc="-5" dirty="0">
                <a:latin typeface="Carlito"/>
                <a:cs typeface="Carlito"/>
              </a:rPr>
              <a:t>e </a:t>
            </a:r>
            <a:r>
              <a:rPr sz="2500" spc="-10" dirty="0">
                <a:latin typeface="Carlito"/>
                <a:cs typeface="Carlito"/>
              </a:rPr>
              <a:t>aftësi </a:t>
            </a:r>
            <a:r>
              <a:rPr sz="2500" spc="-15" dirty="0">
                <a:latin typeface="Carlito"/>
                <a:cs typeface="Carlito"/>
              </a:rPr>
              <a:t>të  kufizuara </a:t>
            </a:r>
            <a:r>
              <a:rPr sz="2500" spc="-10" dirty="0">
                <a:latin typeface="Carlito"/>
                <a:cs typeface="Carlito"/>
              </a:rPr>
              <a:t>me kuadrin </a:t>
            </a:r>
            <a:r>
              <a:rPr sz="2500" spc="-5" dirty="0">
                <a:latin typeface="Carlito"/>
                <a:cs typeface="Carlito"/>
              </a:rPr>
              <a:t>ligjot </a:t>
            </a:r>
            <a:r>
              <a:rPr sz="2500" spc="-20" dirty="0">
                <a:latin typeface="Carlito"/>
                <a:cs typeface="Carlito"/>
              </a:rPr>
              <a:t>ndërkombëtar </a:t>
            </a:r>
            <a:r>
              <a:rPr sz="2500" spc="-15" dirty="0">
                <a:latin typeface="Carlito"/>
                <a:cs typeface="Carlito"/>
              </a:rPr>
              <a:t>të </a:t>
            </a:r>
            <a:r>
              <a:rPr sz="2500" spc="-20" dirty="0">
                <a:latin typeface="Carlito"/>
                <a:cs typeface="Carlito"/>
              </a:rPr>
              <a:t>Kombeve </a:t>
            </a:r>
            <a:r>
              <a:rPr sz="2500" spc="-30" dirty="0">
                <a:latin typeface="Carlito"/>
                <a:cs typeface="Carlito"/>
              </a:rPr>
              <a:t>të  </a:t>
            </a:r>
            <a:r>
              <a:rPr sz="2500" spc="-15" dirty="0">
                <a:latin typeface="Carlito"/>
                <a:cs typeface="Carlito"/>
              </a:rPr>
              <a:t>Bashkuara, </a:t>
            </a:r>
            <a:r>
              <a:rPr sz="2500" spc="-10" dirty="0">
                <a:latin typeface="Carlito"/>
                <a:cs typeface="Carlito"/>
              </a:rPr>
              <a:t>Kësshillit </a:t>
            </a:r>
            <a:r>
              <a:rPr sz="2500" spc="-15" dirty="0">
                <a:latin typeface="Carlito"/>
                <a:cs typeface="Carlito"/>
              </a:rPr>
              <a:t>të </a:t>
            </a:r>
            <a:r>
              <a:rPr sz="2500" spc="-20" dirty="0">
                <a:latin typeface="Carlito"/>
                <a:cs typeface="Carlito"/>
              </a:rPr>
              <a:t>Evropës </a:t>
            </a:r>
            <a:r>
              <a:rPr sz="2500" spc="-5" dirty="0">
                <a:latin typeface="Carlito"/>
                <a:cs typeface="Carlito"/>
              </a:rPr>
              <a:t>dhe Bashkimit</a:t>
            </a:r>
            <a:r>
              <a:rPr sz="2500" spc="125" dirty="0">
                <a:latin typeface="Carlito"/>
                <a:cs typeface="Carlito"/>
              </a:rPr>
              <a:t> </a:t>
            </a:r>
            <a:r>
              <a:rPr sz="2500" spc="-15" dirty="0">
                <a:latin typeface="Carlito"/>
                <a:cs typeface="Carlito"/>
              </a:rPr>
              <a:t>Evropian.</a:t>
            </a:r>
            <a:endParaRPr sz="2500">
              <a:latin typeface="Carlito"/>
              <a:cs typeface="Carlito"/>
            </a:endParaRPr>
          </a:p>
          <a:p>
            <a:pPr marL="355600" marR="5080" indent="-343535" algn="just">
              <a:lnSpc>
                <a:spcPct val="80000"/>
              </a:lnSpc>
              <a:spcBef>
                <a:spcPts val="600"/>
              </a:spcBef>
              <a:buFont typeface="Arial"/>
              <a:buChar char="•"/>
              <a:tabLst>
                <a:tab pos="356235" algn="l"/>
              </a:tabLst>
            </a:pPr>
            <a:r>
              <a:rPr sz="2500" spc="-10" dirty="0">
                <a:latin typeface="Carlito"/>
                <a:cs typeface="Carlito"/>
              </a:rPr>
              <a:t>Strategjia </a:t>
            </a:r>
            <a:r>
              <a:rPr sz="2500" spc="-15" dirty="0">
                <a:latin typeface="Carlito"/>
                <a:cs typeface="Carlito"/>
              </a:rPr>
              <a:t>është </a:t>
            </a:r>
            <a:r>
              <a:rPr sz="2500" spc="-5" dirty="0">
                <a:latin typeface="Carlito"/>
                <a:cs typeface="Carlito"/>
              </a:rPr>
              <a:t>hartuar </a:t>
            </a:r>
            <a:r>
              <a:rPr sz="2500" spc="-10" dirty="0">
                <a:latin typeface="Carlito"/>
                <a:cs typeface="Carlito"/>
              </a:rPr>
              <a:t>për </a:t>
            </a:r>
            <a:r>
              <a:rPr sz="2500" spc="-15" dirty="0">
                <a:latin typeface="Carlito"/>
                <a:cs typeface="Carlito"/>
              </a:rPr>
              <a:t>të </a:t>
            </a:r>
            <a:r>
              <a:rPr sz="2500" spc="-5" dirty="0">
                <a:latin typeface="Carlito"/>
                <a:cs typeface="Carlito"/>
              </a:rPr>
              <a:t>përmirësuar </a:t>
            </a:r>
            <a:r>
              <a:rPr sz="2500" spc="-20" dirty="0">
                <a:latin typeface="Carlito"/>
                <a:cs typeface="Carlito"/>
              </a:rPr>
              <a:t>kushtet </a:t>
            </a:r>
            <a:r>
              <a:rPr sz="2500" spc="-5" dirty="0">
                <a:latin typeface="Carlito"/>
                <a:cs typeface="Carlito"/>
              </a:rPr>
              <a:t>e </a:t>
            </a:r>
            <a:r>
              <a:rPr sz="2500" spc="555" dirty="0">
                <a:latin typeface="Carlito"/>
                <a:cs typeface="Carlito"/>
              </a:rPr>
              <a:t> </a:t>
            </a:r>
            <a:r>
              <a:rPr sz="2500" spc="-10" dirty="0">
                <a:latin typeface="Carlito"/>
                <a:cs typeface="Carlito"/>
              </a:rPr>
              <a:t>jetesës </a:t>
            </a:r>
            <a:r>
              <a:rPr sz="2500" spc="-5" dirty="0">
                <a:latin typeface="Carlito"/>
                <a:cs typeface="Carlito"/>
              </a:rPr>
              <a:t>së </a:t>
            </a:r>
            <a:r>
              <a:rPr sz="2500" spc="-20" dirty="0">
                <a:latin typeface="Carlito"/>
                <a:cs typeface="Carlito"/>
              </a:rPr>
              <a:t>personave </a:t>
            </a:r>
            <a:r>
              <a:rPr sz="2500" spc="-10" dirty="0">
                <a:latin typeface="Carlito"/>
                <a:cs typeface="Carlito"/>
              </a:rPr>
              <a:t>me aftësi </a:t>
            </a:r>
            <a:r>
              <a:rPr sz="2500" spc="-15" dirty="0">
                <a:latin typeface="Carlito"/>
                <a:cs typeface="Carlito"/>
              </a:rPr>
              <a:t>të </a:t>
            </a:r>
            <a:r>
              <a:rPr sz="2500" spc="-10" dirty="0">
                <a:latin typeface="Carlito"/>
                <a:cs typeface="Carlito"/>
              </a:rPr>
              <a:t>kufizuar </a:t>
            </a:r>
            <a:r>
              <a:rPr sz="2500" spc="-5" dirty="0">
                <a:latin typeface="Carlito"/>
                <a:cs typeface="Carlito"/>
              </a:rPr>
              <a:t>në </a:t>
            </a:r>
            <a:r>
              <a:rPr sz="2500" spc="-10" dirty="0">
                <a:latin typeface="Carlito"/>
                <a:cs typeface="Carlito"/>
              </a:rPr>
              <a:t>fushën </a:t>
            </a:r>
            <a:r>
              <a:rPr sz="2500" spc="-5" dirty="0">
                <a:latin typeface="Carlito"/>
                <a:cs typeface="Carlito"/>
              </a:rPr>
              <a:t>e  edukimit, punësimit, </a:t>
            </a:r>
            <a:r>
              <a:rPr sz="2500" spc="-10" dirty="0">
                <a:latin typeface="Carlito"/>
                <a:cs typeface="Carlito"/>
              </a:rPr>
              <a:t>shërbimeve mbështetëse dhe  aksesibilitetit</a:t>
            </a:r>
            <a:endParaRPr sz="25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558749"/>
            <a:ext cx="5304155" cy="331470"/>
          </a:xfrm>
          <a:prstGeom prst="rect">
            <a:avLst/>
          </a:prstGeom>
        </p:spPr>
        <p:txBody>
          <a:bodyPr vert="horz" wrap="square" lIns="0" tIns="13335" rIns="0" bIns="0" rtlCol="0">
            <a:spAutoFit/>
          </a:bodyPr>
          <a:lstStyle/>
          <a:p>
            <a:pPr marL="355600" indent="-343535">
              <a:lnSpc>
                <a:spcPct val="100000"/>
              </a:lnSpc>
              <a:spcBef>
                <a:spcPts val="105"/>
              </a:spcBef>
              <a:buChar char="•"/>
              <a:tabLst>
                <a:tab pos="355600" algn="l"/>
                <a:tab pos="356235" algn="l"/>
              </a:tabLst>
            </a:pPr>
            <a:r>
              <a:rPr sz="2000" spc="-25" dirty="0">
                <a:latin typeface="Arial"/>
                <a:cs typeface="Arial"/>
              </a:rPr>
              <a:t>PARIMET </a:t>
            </a:r>
            <a:r>
              <a:rPr sz="2000" dirty="0">
                <a:latin typeface="Arial"/>
                <a:cs typeface="Arial"/>
              </a:rPr>
              <a:t>THEMELORE TË</a:t>
            </a:r>
            <a:r>
              <a:rPr sz="2000" spc="-135" dirty="0">
                <a:latin typeface="Arial"/>
                <a:cs typeface="Arial"/>
              </a:rPr>
              <a:t> </a:t>
            </a:r>
            <a:r>
              <a:rPr sz="2000" spc="-15" dirty="0">
                <a:latin typeface="Arial"/>
                <a:cs typeface="Arial"/>
              </a:rPr>
              <a:t>STRATEGJISË</a:t>
            </a:r>
            <a:endParaRPr sz="2000">
              <a:latin typeface="Arial"/>
              <a:cs typeface="Arial"/>
            </a:endParaRPr>
          </a:p>
        </p:txBody>
      </p:sp>
      <p:sp>
        <p:nvSpPr>
          <p:cNvPr id="3" name="object 3"/>
          <p:cNvSpPr txBox="1">
            <a:spLocks noGrp="1"/>
          </p:cNvSpPr>
          <p:nvPr>
            <p:ph type="title"/>
          </p:nvPr>
        </p:nvSpPr>
        <p:spPr>
          <a:xfrm>
            <a:off x="535940" y="1290573"/>
            <a:ext cx="7499984" cy="391160"/>
          </a:xfrm>
          <a:prstGeom prst="rect">
            <a:avLst/>
          </a:prstGeom>
        </p:spPr>
        <p:txBody>
          <a:bodyPr vert="horz" wrap="square" lIns="0" tIns="12700" rIns="0" bIns="0" rtlCol="0">
            <a:spAutoFit/>
          </a:bodyPr>
          <a:lstStyle/>
          <a:p>
            <a:pPr marL="12700">
              <a:lnSpc>
                <a:spcPct val="100000"/>
              </a:lnSpc>
              <a:spcBef>
                <a:spcPts val="100"/>
              </a:spcBef>
              <a:tabLst>
                <a:tab pos="469900" algn="l"/>
              </a:tabLst>
            </a:pPr>
            <a:r>
              <a:rPr sz="2400" spc="-5" dirty="0"/>
              <a:t>1.	</a:t>
            </a:r>
            <a:r>
              <a:rPr sz="2400" spc="-10" dirty="0"/>
              <a:t>Parimi </a:t>
            </a:r>
            <a:r>
              <a:rPr sz="2400" dirty="0"/>
              <a:t>i </a:t>
            </a:r>
            <a:r>
              <a:rPr sz="2400" spc="-15" dirty="0"/>
              <a:t>të </a:t>
            </a:r>
            <a:r>
              <a:rPr sz="2400" spc="-20" dirty="0"/>
              <a:t>Drejtave </a:t>
            </a:r>
            <a:r>
              <a:rPr sz="2400" spc="-5" dirty="0"/>
              <a:t>Civile, Barazisë dhe</a:t>
            </a:r>
            <a:r>
              <a:rPr sz="2400" spc="-65" dirty="0"/>
              <a:t> </a:t>
            </a:r>
            <a:r>
              <a:rPr sz="2400" dirty="0"/>
              <a:t>Mosdiskriminimit</a:t>
            </a:r>
          </a:p>
        </p:txBody>
      </p:sp>
      <p:sp>
        <p:nvSpPr>
          <p:cNvPr id="4" name="object 4"/>
          <p:cNvSpPr txBox="1">
            <a:spLocks noGrp="1"/>
          </p:cNvSpPr>
          <p:nvPr>
            <p:ph type="body" idx="1"/>
          </p:nvPr>
        </p:nvSpPr>
        <p:spPr>
          <a:xfrm>
            <a:off x="535940" y="2105349"/>
            <a:ext cx="8105775" cy="2660015"/>
          </a:xfrm>
          <a:prstGeom prst="rect">
            <a:avLst/>
          </a:prstGeom>
        </p:spPr>
        <p:txBody>
          <a:bodyPr vert="horz" wrap="square" lIns="0" tIns="85725" rIns="0" bIns="0" rtlCol="0">
            <a:spAutoFit/>
          </a:bodyPr>
          <a:lstStyle/>
          <a:p>
            <a:pPr marL="469900" indent="-457834">
              <a:lnSpc>
                <a:spcPct val="100000"/>
              </a:lnSpc>
              <a:spcBef>
                <a:spcPts val="675"/>
              </a:spcBef>
              <a:buAutoNum type="arabicPeriod" startAt="2"/>
              <a:tabLst>
                <a:tab pos="469900" algn="l"/>
                <a:tab pos="470534" algn="l"/>
              </a:tabLst>
            </a:pPr>
            <a:r>
              <a:rPr spc="-10" dirty="0"/>
              <a:t>Parimi </a:t>
            </a:r>
            <a:r>
              <a:rPr dirty="0"/>
              <a:t>i</a:t>
            </a:r>
            <a:r>
              <a:rPr spc="-25" dirty="0"/>
              <a:t> </a:t>
            </a:r>
            <a:r>
              <a:rPr spc="-20" dirty="0"/>
              <a:t>Vetëvendosjes</a:t>
            </a:r>
          </a:p>
          <a:p>
            <a:pPr marL="469900" indent="-457834">
              <a:lnSpc>
                <a:spcPct val="100000"/>
              </a:lnSpc>
              <a:spcBef>
                <a:spcPts val="580"/>
              </a:spcBef>
              <a:buAutoNum type="arabicPeriod" startAt="2"/>
              <a:tabLst>
                <a:tab pos="469900" algn="l"/>
                <a:tab pos="470534" algn="l"/>
              </a:tabLst>
            </a:pPr>
            <a:r>
              <a:rPr spc="-10" dirty="0"/>
              <a:t>Parimi </a:t>
            </a:r>
            <a:r>
              <a:rPr dirty="0"/>
              <a:t>i </a:t>
            </a:r>
            <a:r>
              <a:rPr spc="-10" dirty="0"/>
              <a:t>Përfshirjes, </a:t>
            </a:r>
            <a:r>
              <a:rPr dirty="0"/>
              <a:t>Pjesëmarrjes </a:t>
            </a:r>
            <a:r>
              <a:rPr spc="-5" dirty="0"/>
              <a:t>dhe Mundësive </a:t>
            </a:r>
            <a:r>
              <a:rPr spc="-15" dirty="0"/>
              <a:t>të</a:t>
            </a:r>
            <a:r>
              <a:rPr spc="-30" dirty="0"/>
              <a:t> </a:t>
            </a:r>
            <a:r>
              <a:rPr spc="-10" dirty="0"/>
              <a:t>Barabarta</a:t>
            </a:r>
          </a:p>
          <a:p>
            <a:pPr marL="469900" indent="-457834">
              <a:lnSpc>
                <a:spcPct val="100000"/>
              </a:lnSpc>
              <a:spcBef>
                <a:spcPts val="575"/>
              </a:spcBef>
              <a:buAutoNum type="arabicPeriod" startAt="2"/>
              <a:tabLst>
                <a:tab pos="469900" algn="l"/>
                <a:tab pos="470534" algn="l"/>
              </a:tabLst>
            </a:pPr>
            <a:r>
              <a:rPr spc="-10" dirty="0"/>
              <a:t>Parimi </a:t>
            </a:r>
            <a:r>
              <a:rPr dirty="0"/>
              <a:t>i </a:t>
            </a:r>
            <a:r>
              <a:rPr spc="-5" dirty="0"/>
              <a:t>Jetesës pa Barriera dhe Mjedisit </a:t>
            </a:r>
            <a:r>
              <a:rPr spc="-15" dirty="0"/>
              <a:t>të</a:t>
            </a:r>
            <a:r>
              <a:rPr spc="-85" dirty="0"/>
              <a:t> </a:t>
            </a:r>
            <a:r>
              <a:rPr spc="-15" dirty="0"/>
              <a:t>Lirë</a:t>
            </a:r>
          </a:p>
          <a:p>
            <a:pPr marL="469900" indent="-457834">
              <a:lnSpc>
                <a:spcPct val="100000"/>
              </a:lnSpc>
              <a:spcBef>
                <a:spcPts val="575"/>
              </a:spcBef>
              <a:buAutoNum type="arabicPeriod" startAt="2"/>
              <a:tabLst>
                <a:tab pos="469900" algn="l"/>
                <a:tab pos="470534" algn="l"/>
              </a:tabLst>
            </a:pPr>
            <a:r>
              <a:rPr spc="-10" dirty="0"/>
              <a:t>Parimet </a:t>
            </a:r>
            <a:r>
              <a:rPr dirty="0"/>
              <a:t>e </a:t>
            </a:r>
            <a:r>
              <a:rPr spc="-10" dirty="0"/>
              <a:t>Parandalimit, </a:t>
            </a:r>
            <a:r>
              <a:rPr spc="-5" dirty="0"/>
              <a:t>Identifikimit dhe </a:t>
            </a:r>
            <a:r>
              <a:rPr spc="-25" dirty="0"/>
              <a:t>Trajtimit </a:t>
            </a:r>
            <a:r>
              <a:rPr spc="-15" dirty="0"/>
              <a:t>të</a:t>
            </a:r>
            <a:r>
              <a:rPr spc="10" dirty="0"/>
              <a:t> </a:t>
            </a:r>
            <a:r>
              <a:rPr spc="-10" dirty="0"/>
              <a:t>Hershëm</a:t>
            </a:r>
          </a:p>
          <a:p>
            <a:pPr marL="469900" indent="-457834">
              <a:lnSpc>
                <a:spcPct val="100000"/>
              </a:lnSpc>
              <a:spcBef>
                <a:spcPts val="580"/>
              </a:spcBef>
              <a:buAutoNum type="arabicPeriod" startAt="2"/>
              <a:tabLst>
                <a:tab pos="469900" algn="l"/>
                <a:tab pos="470534" algn="l"/>
              </a:tabLst>
            </a:pPr>
            <a:r>
              <a:rPr spc="-10" dirty="0"/>
              <a:t>Parimi </a:t>
            </a:r>
            <a:r>
              <a:rPr dirty="0"/>
              <a:t>i</a:t>
            </a:r>
            <a:r>
              <a:rPr spc="-20" dirty="0"/>
              <a:t> </a:t>
            </a:r>
            <a:r>
              <a:rPr spc="-10" dirty="0"/>
              <a:t>Rehabilitimit</a:t>
            </a:r>
          </a:p>
          <a:p>
            <a:pPr marL="469900" indent="-457834">
              <a:lnSpc>
                <a:spcPct val="100000"/>
              </a:lnSpc>
              <a:spcBef>
                <a:spcPts val="575"/>
              </a:spcBef>
              <a:buAutoNum type="arabicPeriod" startAt="2"/>
              <a:tabLst>
                <a:tab pos="469900" algn="l"/>
                <a:tab pos="470534" algn="l"/>
              </a:tabLst>
            </a:pPr>
            <a:r>
              <a:rPr spc="-10" dirty="0"/>
              <a:t>Parimi </a:t>
            </a:r>
            <a:r>
              <a:rPr dirty="0"/>
              <a:t>i</a:t>
            </a:r>
            <a:r>
              <a:rPr spc="-20" dirty="0"/>
              <a:t> </a:t>
            </a:r>
            <a:r>
              <a:rPr dirty="0"/>
              <a:t>Qëllimshmërisë</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3000" y="1752600"/>
            <a:ext cx="8001000" cy="1752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8447" y="3002756"/>
            <a:ext cx="6858000" cy="833438"/>
          </a:xfrm>
        </p:spPr>
        <p:txBody>
          <a:bodyPr rtlCol="0">
            <a:noAutofit/>
          </a:bodyPr>
          <a:lstStyle/>
          <a:p>
            <a:pPr algn="ctr">
              <a:spcAft>
                <a:spcPts val="450"/>
              </a:spcAft>
              <a:defRPr/>
            </a:pPr>
            <a:r>
              <a:rPr lang="sq-AL" sz="2400" b="1" dirty="0">
                <a:solidFill>
                  <a:schemeClr val="accent1">
                    <a:lumMod val="50000"/>
                  </a:schemeClr>
                </a:solidFill>
              </a:rPr>
              <a:t>Ndërgjegjësimi publik, Gatishmëria, Pjesëmarrja dhe Koordinimi për një Mbrojtje Civile </a:t>
            </a:r>
            <a:r>
              <a:rPr lang="en-US" sz="2400" b="1" dirty="0">
                <a:solidFill>
                  <a:schemeClr val="accent1">
                    <a:lumMod val="50000"/>
                  </a:schemeClr>
                </a:solidFill>
              </a:rPr>
              <a:t>G</a:t>
            </a:r>
            <a:r>
              <a:rPr lang="sq-AL" sz="2400" b="1" dirty="0">
                <a:solidFill>
                  <a:schemeClr val="accent1">
                    <a:lumMod val="50000"/>
                  </a:schemeClr>
                </a:solidFill>
              </a:rPr>
              <a:t>jithëpërfshirëse</a:t>
            </a:r>
            <a:br>
              <a:rPr lang="sq-AL" sz="2400" b="1" dirty="0">
                <a:solidFill>
                  <a:schemeClr val="accent1">
                    <a:lumMod val="50000"/>
                  </a:schemeClr>
                </a:solidFill>
              </a:rPr>
            </a:br>
            <a:endParaRPr lang="en-US" sz="2400" b="1" dirty="0">
              <a:solidFill>
                <a:schemeClr val="accent1">
                  <a:lumMod val="50000"/>
                </a:schemeClr>
              </a:solidFill>
            </a:endParaRPr>
          </a:p>
        </p:txBody>
      </p:sp>
      <p:sp>
        <p:nvSpPr>
          <p:cNvPr id="3" name="Subtitle 2"/>
          <p:cNvSpPr>
            <a:spLocks noGrp="1"/>
          </p:cNvSpPr>
          <p:nvPr>
            <p:ph type="subTitle" idx="4294967295"/>
          </p:nvPr>
        </p:nvSpPr>
        <p:spPr>
          <a:xfrm>
            <a:off x="3124200" y="4198072"/>
            <a:ext cx="2240757" cy="334565"/>
          </a:xfrm>
          <a:prstGeom prst="rect">
            <a:avLst/>
          </a:prstGeom>
        </p:spPr>
        <p:txBody>
          <a:bodyPr rtlCol="0">
            <a:noAutofit/>
          </a:bodyPr>
          <a:lstStyle/>
          <a:p>
            <a:pPr algn="ctr">
              <a:defRPr/>
            </a:pPr>
            <a:r>
              <a:rPr lang="sq-AL" sz="2400" b="1" dirty="0" err="1">
                <a:solidFill>
                  <a:srgbClr val="C00000"/>
                </a:solidFill>
                <a:latin typeface="+mj-lt"/>
                <a:ea typeface="Times New Roman" panose="02020603050405020304" pitchFamily="18" charset="0"/>
                <a:cs typeface="Times New Roman" panose="02020603050405020304" pitchFamily="18" charset="0"/>
              </a:rPr>
              <a:t>4PLUS</a:t>
            </a:r>
            <a:endParaRPr lang="sq-AL" sz="2400" b="1" dirty="0">
              <a:solidFill>
                <a:srgbClr val="C00000"/>
              </a:solidFill>
              <a:latin typeface="+mj-lt"/>
              <a:ea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1201342" y="4233931"/>
            <a:ext cx="655915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08485" y="2689622"/>
            <a:ext cx="655796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01342" y="4578161"/>
            <a:ext cx="7256858" cy="461665"/>
          </a:xfrm>
          <a:prstGeom prst="rect">
            <a:avLst/>
          </a:prstGeom>
        </p:spPr>
        <p:txBody>
          <a:bodyPr wrap="square">
            <a:spAutoFit/>
          </a:bodyPr>
          <a:lstStyle/>
          <a:p>
            <a:pPr>
              <a:defRPr/>
            </a:pPr>
            <a:r>
              <a:rPr lang="en-US" sz="2400" b="1" dirty="0">
                <a:solidFill>
                  <a:srgbClr val="C00000"/>
                </a:solidFill>
                <a:latin typeface="+mj-lt"/>
                <a:ea typeface="Times New Roman" panose="02020603050405020304" pitchFamily="18" charset="0"/>
                <a:cs typeface="Times New Roman" panose="02020603050405020304" pitchFamily="18" charset="0"/>
              </a:rPr>
              <a:t>P</a:t>
            </a:r>
            <a:r>
              <a:rPr lang="en-US" sz="1350" dirty="0">
                <a:cs typeface="Arial" charset="0"/>
              </a:rPr>
              <a:t>ublic awareness, </a:t>
            </a:r>
            <a:r>
              <a:rPr lang="en-US" sz="2400" b="1" dirty="0">
                <a:solidFill>
                  <a:srgbClr val="C00000"/>
                </a:solidFill>
                <a:latin typeface="+mj-lt"/>
                <a:ea typeface="Times New Roman" panose="02020603050405020304" pitchFamily="18" charset="0"/>
                <a:cs typeface="Times New Roman" panose="02020603050405020304" pitchFamily="18" charset="0"/>
              </a:rPr>
              <a:t>P</a:t>
            </a:r>
            <a:r>
              <a:rPr lang="en-US" sz="1350" dirty="0">
                <a:cs typeface="Arial" charset="0"/>
              </a:rPr>
              <a:t>reparedness, </a:t>
            </a:r>
            <a:r>
              <a:rPr lang="en-US" sz="2400" b="1" dirty="0">
                <a:solidFill>
                  <a:srgbClr val="C00000"/>
                </a:solidFill>
                <a:latin typeface="+mj-lt"/>
                <a:ea typeface="Times New Roman" panose="02020603050405020304" pitchFamily="18" charset="0"/>
                <a:cs typeface="Times New Roman" panose="02020603050405020304" pitchFamily="18" charset="0"/>
              </a:rPr>
              <a:t>P</a:t>
            </a:r>
            <a:r>
              <a:rPr lang="en-US" sz="1350" dirty="0">
                <a:cs typeface="Arial" charset="0"/>
              </a:rPr>
              <a:t>articipation and Coordination for Civil </a:t>
            </a:r>
            <a:r>
              <a:rPr lang="en-US" sz="2400" b="1" dirty="0">
                <a:solidFill>
                  <a:srgbClr val="C00000"/>
                </a:solidFill>
                <a:latin typeface="+mj-lt"/>
                <a:ea typeface="Times New Roman" panose="02020603050405020304" pitchFamily="18" charset="0"/>
                <a:cs typeface="Times New Roman" panose="02020603050405020304" pitchFamily="18" charset="0"/>
              </a:rPr>
              <a:t>P</a:t>
            </a:r>
            <a:r>
              <a:rPr lang="en-US" sz="1350" dirty="0">
                <a:cs typeface="Arial" charset="0"/>
              </a:rPr>
              <a:t>rotection for All</a:t>
            </a:r>
          </a:p>
        </p:txBody>
      </p:sp>
    </p:spTree>
    <p:extLst>
      <p:ext uri="{BB962C8B-B14F-4D97-AF65-F5344CB8AC3E}">
        <p14:creationId xmlns:p14="http://schemas.microsoft.com/office/powerpoint/2010/main" val="1172569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374345"/>
            <a:ext cx="8227059" cy="3869054"/>
          </a:xfrm>
          <a:prstGeom prst="rect">
            <a:avLst/>
          </a:prstGeom>
        </p:spPr>
        <p:txBody>
          <a:bodyPr vert="horz" wrap="square" lIns="0" tIns="12700" rIns="0" bIns="0" rtlCol="0">
            <a:spAutoFit/>
          </a:bodyPr>
          <a:lstStyle/>
          <a:p>
            <a:pPr marL="120014" indent="-107950">
              <a:lnSpc>
                <a:spcPct val="100000"/>
              </a:lnSpc>
              <a:spcBef>
                <a:spcPts val="100"/>
              </a:spcBef>
              <a:buSzPct val="95833"/>
              <a:buChar char="•"/>
              <a:tabLst>
                <a:tab pos="120650" algn="l"/>
              </a:tabLst>
            </a:pPr>
            <a:r>
              <a:rPr sz="2400" spc="-25" dirty="0">
                <a:latin typeface="Arial"/>
                <a:cs typeface="Arial"/>
              </a:rPr>
              <a:t>POLITIKAT </a:t>
            </a:r>
            <a:r>
              <a:rPr sz="2400" dirty="0">
                <a:latin typeface="Arial"/>
                <a:cs typeface="Arial"/>
              </a:rPr>
              <a:t>E</a:t>
            </a:r>
            <a:r>
              <a:rPr sz="2400" spc="-55" dirty="0">
                <a:latin typeface="Arial"/>
                <a:cs typeface="Arial"/>
              </a:rPr>
              <a:t> </a:t>
            </a:r>
            <a:r>
              <a:rPr sz="2400" spc="-5" dirty="0">
                <a:latin typeface="Arial"/>
                <a:cs typeface="Arial"/>
              </a:rPr>
              <a:t>PUNESIMIT</a:t>
            </a:r>
            <a:endParaRPr sz="2400">
              <a:latin typeface="Arial"/>
              <a:cs typeface="Arial"/>
            </a:endParaRPr>
          </a:p>
          <a:p>
            <a:pPr>
              <a:lnSpc>
                <a:spcPct val="100000"/>
              </a:lnSpc>
              <a:spcBef>
                <a:spcPts val="40"/>
              </a:spcBef>
              <a:buFont typeface="Arial"/>
              <a:buChar char="•"/>
            </a:pPr>
            <a:endParaRPr sz="2900">
              <a:latin typeface="Arial"/>
              <a:cs typeface="Arial"/>
            </a:endParaRPr>
          </a:p>
          <a:p>
            <a:pPr marL="88900" marR="5080" algn="just">
              <a:lnSpc>
                <a:spcPct val="100000"/>
              </a:lnSpc>
            </a:pPr>
            <a:r>
              <a:rPr sz="2000" dirty="0">
                <a:latin typeface="Arial"/>
                <a:cs typeface="Arial"/>
              </a:rPr>
              <a:t>Për sa i </a:t>
            </a:r>
            <a:r>
              <a:rPr sz="2000" spc="-5" dirty="0">
                <a:latin typeface="Arial"/>
                <a:cs typeface="Arial"/>
              </a:rPr>
              <a:t>përket </a:t>
            </a:r>
            <a:r>
              <a:rPr sz="2000" dirty="0">
                <a:latin typeface="Arial"/>
                <a:cs typeface="Arial"/>
              </a:rPr>
              <a:t>politikave tëpunësimit, Ministria e Mirëqënies </a:t>
            </a:r>
            <a:r>
              <a:rPr sz="2000" spc="-5" dirty="0">
                <a:latin typeface="Arial"/>
                <a:cs typeface="Arial"/>
              </a:rPr>
              <a:t>Sociale </a:t>
            </a:r>
            <a:r>
              <a:rPr sz="2000" spc="545" dirty="0">
                <a:latin typeface="Arial"/>
                <a:cs typeface="Arial"/>
              </a:rPr>
              <a:t> </a:t>
            </a:r>
            <a:r>
              <a:rPr sz="2000" dirty="0">
                <a:latin typeface="Arial"/>
                <a:cs typeface="Arial"/>
              </a:rPr>
              <a:t>dhe Rinisë, ka </a:t>
            </a:r>
            <a:r>
              <a:rPr sz="2000" spc="-5" dirty="0">
                <a:latin typeface="Arial"/>
                <a:cs typeface="Arial"/>
              </a:rPr>
              <a:t>implementuar masat </a:t>
            </a:r>
            <a:r>
              <a:rPr sz="2000" dirty="0">
                <a:latin typeface="Arial"/>
                <a:cs typeface="Arial"/>
              </a:rPr>
              <a:t>e parashikuara Planit </a:t>
            </a:r>
            <a:r>
              <a:rPr sz="2000" spc="-5" dirty="0">
                <a:latin typeface="Arial"/>
                <a:cs typeface="Arial"/>
              </a:rPr>
              <a:t>të </a:t>
            </a:r>
            <a:r>
              <a:rPr sz="2000" spc="-15" dirty="0">
                <a:latin typeface="Arial"/>
                <a:cs typeface="Arial"/>
              </a:rPr>
              <a:t>Veprimit  </a:t>
            </a:r>
            <a:r>
              <a:rPr sz="2000" dirty="0">
                <a:latin typeface="Arial"/>
                <a:cs typeface="Arial"/>
              </a:rPr>
              <a:t>për </a:t>
            </a:r>
            <a:r>
              <a:rPr sz="2000" spc="-5" dirty="0">
                <a:latin typeface="Arial"/>
                <a:cs typeface="Arial"/>
              </a:rPr>
              <a:t>Strategjinë Kombëtare </a:t>
            </a:r>
            <a:r>
              <a:rPr sz="2000" dirty="0">
                <a:latin typeface="Arial"/>
                <a:cs typeface="Arial"/>
              </a:rPr>
              <a:t>për </a:t>
            </a:r>
            <a:r>
              <a:rPr sz="2000" spc="-5" dirty="0">
                <a:latin typeface="Arial"/>
                <a:cs typeface="Arial"/>
              </a:rPr>
              <a:t>Punësimin </a:t>
            </a:r>
            <a:r>
              <a:rPr sz="2000" dirty="0">
                <a:latin typeface="Arial"/>
                <a:cs typeface="Arial"/>
              </a:rPr>
              <a:t>dhe </a:t>
            </a:r>
            <a:r>
              <a:rPr sz="2000" spc="-5" dirty="0">
                <a:latin typeface="Arial"/>
                <a:cs typeface="Arial"/>
              </a:rPr>
              <a:t>Aftësimin 2014-2020 </a:t>
            </a:r>
            <a:r>
              <a:rPr sz="2000" dirty="0">
                <a:latin typeface="Arial"/>
                <a:cs typeface="Arial"/>
              </a:rPr>
              <a:t>në  bashkëpunim me </a:t>
            </a:r>
            <a:r>
              <a:rPr sz="2000" spc="-5" dirty="0">
                <a:latin typeface="Arial"/>
                <a:cs typeface="Arial"/>
              </a:rPr>
              <a:t>institucionet </a:t>
            </a:r>
            <a:r>
              <a:rPr sz="2000" dirty="0">
                <a:latin typeface="Arial"/>
                <a:cs typeface="Arial"/>
              </a:rPr>
              <a:t>zbatuese, Shërbimin </a:t>
            </a:r>
            <a:r>
              <a:rPr sz="2000" spc="-5" dirty="0">
                <a:latin typeface="Arial"/>
                <a:cs typeface="Arial"/>
              </a:rPr>
              <a:t>Kombëtar </a:t>
            </a:r>
            <a:r>
              <a:rPr sz="2000" spc="-10" dirty="0">
                <a:latin typeface="Arial"/>
                <a:cs typeface="Arial"/>
              </a:rPr>
              <a:t>të  </a:t>
            </a:r>
            <a:r>
              <a:rPr sz="2000" dirty="0">
                <a:latin typeface="Arial"/>
                <a:cs typeface="Arial"/>
              </a:rPr>
              <a:t>Punësimit dhe institucionet e tjera </a:t>
            </a:r>
            <a:r>
              <a:rPr sz="2000" spc="-5" dirty="0">
                <a:latin typeface="Arial"/>
                <a:cs typeface="Arial"/>
              </a:rPr>
              <a:t>të</a:t>
            </a:r>
            <a:r>
              <a:rPr sz="2000" spc="-100" dirty="0">
                <a:latin typeface="Arial"/>
                <a:cs typeface="Arial"/>
              </a:rPr>
              <a:t> </a:t>
            </a:r>
            <a:r>
              <a:rPr sz="2000" dirty="0">
                <a:latin typeface="Arial"/>
                <a:cs typeface="Arial"/>
              </a:rPr>
              <a:t>varësisë.</a:t>
            </a:r>
            <a:endParaRPr sz="2000">
              <a:latin typeface="Arial"/>
              <a:cs typeface="Arial"/>
            </a:endParaRPr>
          </a:p>
          <a:p>
            <a:pPr marL="88900" marR="21590" lvl="1">
              <a:lnSpc>
                <a:spcPct val="100000"/>
              </a:lnSpc>
              <a:spcBef>
                <a:spcPts val="5"/>
              </a:spcBef>
              <a:buSzPct val="95000"/>
              <a:buChar char="•"/>
              <a:tabLst>
                <a:tab pos="179070" algn="l"/>
              </a:tabLst>
            </a:pPr>
            <a:r>
              <a:rPr sz="2000" spc="-5" dirty="0">
                <a:latin typeface="Arial"/>
                <a:cs typeface="Arial"/>
              </a:rPr>
              <a:t>VKM </a:t>
            </a:r>
            <a:r>
              <a:rPr sz="2000" dirty="0">
                <a:latin typeface="Arial"/>
                <a:cs typeface="Arial"/>
              </a:rPr>
              <a:t>n.248, i </a:t>
            </a:r>
            <a:r>
              <a:rPr sz="2000" spc="-5" dirty="0">
                <a:latin typeface="Arial"/>
                <a:cs typeface="Arial"/>
              </a:rPr>
              <a:t>datës </a:t>
            </a:r>
            <a:r>
              <a:rPr sz="2000" dirty="0">
                <a:latin typeface="Arial"/>
                <a:cs typeface="Arial"/>
              </a:rPr>
              <a:t>30.04.2014 “Mbi promovimin e programit </a:t>
            </a:r>
            <a:r>
              <a:rPr sz="2000" spc="-5" dirty="0">
                <a:latin typeface="Arial"/>
                <a:cs typeface="Arial"/>
              </a:rPr>
              <a:t>të  </a:t>
            </a:r>
            <a:r>
              <a:rPr sz="2000" dirty="0">
                <a:latin typeface="Arial"/>
                <a:cs typeface="Arial"/>
              </a:rPr>
              <a:t>punësimit për personat me aftësi </a:t>
            </a:r>
            <a:r>
              <a:rPr sz="2000" spc="-5" dirty="0">
                <a:latin typeface="Arial"/>
                <a:cs typeface="Arial"/>
              </a:rPr>
              <a:t>të </a:t>
            </a:r>
            <a:r>
              <a:rPr sz="2000" dirty="0">
                <a:latin typeface="Arial"/>
                <a:cs typeface="Arial"/>
              </a:rPr>
              <a:t>kufizuar“ amenduar me </a:t>
            </a:r>
            <a:r>
              <a:rPr sz="2000" spc="-5" dirty="0">
                <a:latin typeface="Arial"/>
                <a:cs typeface="Arial"/>
              </a:rPr>
              <a:t>VKM </a:t>
            </a:r>
            <a:r>
              <a:rPr sz="2000" dirty="0">
                <a:latin typeface="Arial"/>
                <a:cs typeface="Arial"/>
              </a:rPr>
              <a:t>n.</a:t>
            </a:r>
            <a:r>
              <a:rPr sz="2000" spc="-195" dirty="0">
                <a:latin typeface="Arial"/>
                <a:cs typeface="Arial"/>
              </a:rPr>
              <a:t> </a:t>
            </a:r>
            <a:r>
              <a:rPr sz="2000" dirty="0">
                <a:latin typeface="Arial"/>
                <a:cs typeface="Arial"/>
              </a:rPr>
              <a:t>460,  datë</a:t>
            </a:r>
            <a:r>
              <a:rPr sz="2000" spc="-20" dirty="0">
                <a:latin typeface="Arial"/>
                <a:cs typeface="Arial"/>
              </a:rPr>
              <a:t> </a:t>
            </a:r>
            <a:r>
              <a:rPr sz="2000" dirty="0">
                <a:latin typeface="Arial"/>
                <a:cs typeface="Arial"/>
              </a:rPr>
              <a:t>9.07.2014.</a:t>
            </a:r>
            <a:endParaRPr sz="2000">
              <a:latin typeface="Arial"/>
              <a:cs typeface="Arial"/>
            </a:endParaRPr>
          </a:p>
          <a:p>
            <a:pPr marL="88900" marR="1671955" lvl="1">
              <a:lnSpc>
                <a:spcPct val="100000"/>
              </a:lnSpc>
              <a:buSzPct val="95000"/>
              <a:buChar char="•"/>
              <a:tabLst>
                <a:tab pos="179070" algn="l"/>
              </a:tabLst>
            </a:pPr>
            <a:r>
              <a:rPr sz="2000" dirty="0">
                <a:latin typeface="Arial"/>
                <a:cs typeface="Arial"/>
              </a:rPr>
              <a:t>Ligji </a:t>
            </a:r>
            <a:r>
              <a:rPr sz="2000" spc="-20" dirty="0">
                <a:latin typeface="Arial"/>
                <a:cs typeface="Arial"/>
              </a:rPr>
              <a:t>Nr.93 </a:t>
            </a:r>
            <a:r>
              <a:rPr sz="2000" dirty="0">
                <a:latin typeface="Arial"/>
                <a:cs typeface="Arial"/>
              </a:rPr>
              <a:t>/ 2014 i datës 25.07.2014 "Për përfshirjen</a:t>
            </a:r>
            <a:r>
              <a:rPr sz="2000" spc="-165" dirty="0">
                <a:latin typeface="Arial"/>
                <a:cs typeface="Arial"/>
              </a:rPr>
              <a:t> </a:t>
            </a:r>
            <a:r>
              <a:rPr sz="2000" dirty="0">
                <a:latin typeface="Arial"/>
                <a:cs typeface="Arial"/>
              </a:rPr>
              <a:t>dhe  aksesueshmërinë e personave me aftësi </a:t>
            </a:r>
            <a:r>
              <a:rPr sz="2000" spc="-5" dirty="0">
                <a:latin typeface="Arial"/>
                <a:cs typeface="Arial"/>
              </a:rPr>
              <a:t>të</a:t>
            </a:r>
            <a:r>
              <a:rPr sz="2000" spc="-140" dirty="0">
                <a:latin typeface="Arial"/>
                <a:cs typeface="Arial"/>
              </a:rPr>
              <a:t> </a:t>
            </a:r>
            <a:r>
              <a:rPr sz="2000" dirty="0">
                <a:latin typeface="Arial"/>
                <a:cs typeface="Arial"/>
              </a:rPr>
              <a:t>kufizuara";</a:t>
            </a:r>
            <a:endParaRPr sz="20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2422" y="482549"/>
            <a:ext cx="1357630" cy="36068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Arial"/>
                <a:cs typeface="Arial"/>
              </a:rPr>
              <a:t>STR</a:t>
            </a:r>
            <a:r>
              <a:rPr sz="2200" b="1" spc="-15" dirty="0">
                <a:latin typeface="Arial"/>
                <a:cs typeface="Arial"/>
              </a:rPr>
              <a:t>E</a:t>
            </a:r>
            <a:r>
              <a:rPr sz="2200" b="1" spc="-5" dirty="0">
                <a:latin typeface="Arial"/>
                <a:cs typeface="Arial"/>
              </a:rPr>
              <a:t>HI</a:t>
            </a:r>
            <a:r>
              <a:rPr sz="2200" b="1" spc="-15" dirty="0">
                <a:latin typeface="Arial"/>
                <a:cs typeface="Arial"/>
              </a:rPr>
              <a:t>M</a:t>
            </a:r>
            <a:r>
              <a:rPr sz="2200" b="1" spc="-5" dirty="0">
                <a:latin typeface="Arial"/>
                <a:cs typeface="Arial"/>
              </a:rPr>
              <a:t>I</a:t>
            </a:r>
            <a:endParaRPr sz="2200">
              <a:latin typeface="Arial"/>
              <a:cs typeface="Arial"/>
            </a:endParaRPr>
          </a:p>
        </p:txBody>
      </p:sp>
      <p:sp>
        <p:nvSpPr>
          <p:cNvPr id="3" name="object 3"/>
          <p:cNvSpPr txBox="1"/>
          <p:nvPr/>
        </p:nvSpPr>
        <p:spPr>
          <a:xfrm>
            <a:off x="535940" y="1287525"/>
            <a:ext cx="8071484" cy="2842260"/>
          </a:xfrm>
          <a:prstGeom prst="rect">
            <a:avLst/>
          </a:prstGeom>
        </p:spPr>
        <p:txBody>
          <a:bodyPr vert="horz" wrap="square" lIns="0" tIns="12065" rIns="0" bIns="0" rtlCol="0">
            <a:spAutoFit/>
          </a:bodyPr>
          <a:lstStyle/>
          <a:p>
            <a:pPr marL="355600" indent="-343535">
              <a:lnSpc>
                <a:spcPct val="100000"/>
              </a:lnSpc>
              <a:spcBef>
                <a:spcPts val="95"/>
              </a:spcBef>
              <a:buChar char="•"/>
              <a:tabLst>
                <a:tab pos="355600" algn="l"/>
                <a:tab pos="356235" algn="l"/>
                <a:tab pos="4947920" algn="l"/>
              </a:tabLst>
            </a:pPr>
            <a:r>
              <a:rPr sz="2200" spc="-5" dirty="0">
                <a:latin typeface="Arial"/>
                <a:cs typeface="Arial"/>
              </a:rPr>
              <a:t>Ministria  e  Zhvillimit</a:t>
            </a:r>
            <a:r>
              <a:rPr sz="2200" spc="10" dirty="0">
                <a:latin typeface="Arial"/>
                <a:cs typeface="Arial"/>
              </a:rPr>
              <a:t> </a:t>
            </a:r>
            <a:r>
              <a:rPr sz="2200" dirty="0">
                <a:latin typeface="Arial"/>
                <a:cs typeface="Arial"/>
              </a:rPr>
              <a:t>Urban</a:t>
            </a:r>
            <a:r>
              <a:rPr sz="2200" spc="405" dirty="0">
                <a:latin typeface="Arial"/>
                <a:cs typeface="Arial"/>
              </a:rPr>
              <a:t> </a:t>
            </a:r>
            <a:r>
              <a:rPr sz="2200" spc="-5" dirty="0">
                <a:latin typeface="Arial"/>
                <a:cs typeface="Arial"/>
              </a:rPr>
              <a:t>adoptoi	Strategjinë dhe Planin</a:t>
            </a:r>
            <a:r>
              <a:rPr sz="2200" spc="-95" dirty="0">
                <a:latin typeface="Arial"/>
                <a:cs typeface="Arial"/>
              </a:rPr>
              <a:t> </a:t>
            </a:r>
            <a:r>
              <a:rPr sz="2200" spc="-5" dirty="0">
                <a:latin typeface="Arial"/>
                <a:cs typeface="Arial"/>
              </a:rPr>
              <a:t>e</a:t>
            </a:r>
            <a:endParaRPr sz="2200">
              <a:latin typeface="Arial"/>
              <a:cs typeface="Arial"/>
            </a:endParaRPr>
          </a:p>
          <a:p>
            <a:pPr marL="355600">
              <a:lnSpc>
                <a:spcPct val="100000"/>
              </a:lnSpc>
            </a:pPr>
            <a:r>
              <a:rPr sz="2200" spc="-5" dirty="0">
                <a:latin typeface="Arial"/>
                <a:cs typeface="Arial"/>
              </a:rPr>
              <a:t>veprimit </a:t>
            </a:r>
            <a:r>
              <a:rPr sz="2200" spc="-10" dirty="0">
                <a:latin typeface="Arial"/>
                <a:cs typeface="Arial"/>
              </a:rPr>
              <a:t>me </a:t>
            </a:r>
            <a:r>
              <a:rPr sz="2200" spc="-5" dirty="0">
                <a:latin typeface="Arial"/>
                <a:cs typeface="Arial"/>
              </a:rPr>
              <a:t>VKM n.405, datë</a:t>
            </a:r>
            <a:r>
              <a:rPr sz="2200" spc="80" dirty="0">
                <a:latin typeface="Arial"/>
                <a:cs typeface="Arial"/>
              </a:rPr>
              <a:t> </a:t>
            </a:r>
            <a:r>
              <a:rPr sz="2200" spc="-5" dirty="0">
                <a:latin typeface="Arial"/>
                <a:cs typeface="Arial"/>
              </a:rPr>
              <a:t>01.06.2016</a:t>
            </a:r>
            <a:endParaRPr sz="2200">
              <a:latin typeface="Arial"/>
              <a:cs typeface="Arial"/>
            </a:endParaRPr>
          </a:p>
          <a:p>
            <a:pPr>
              <a:lnSpc>
                <a:spcPct val="100000"/>
              </a:lnSpc>
              <a:spcBef>
                <a:spcPts val="20"/>
              </a:spcBef>
            </a:pPr>
            <a:endParaRPr sz="3200">
              <a:latin typeface="Arial"/>
              <a:cs typeface="Arial"/>
            </a:endParaRPr>
          </a:p>
          <a:p>
            <a:pPr marL="355600" marR="120650" indent="-343535">
              <a:lnSpc>
                <a:spcPct val="100000"/>
              </a:lnSpc>
              <a:buChar char="•"/>
              <a:tabLst>
                <a:tab pos="355600" algn="l"/>
                <a:tab pos="356235" algn="l"/>
              </a:tabLst>
            </a:pPr>
            <a:r>
              <a:rPr sz="2200" spc="-5" dirty="0">
                <a:latin typeface="Arial"/>
                <a:cs typeface="Arial"/>
              </a:rPr>
              <a:t>Qëllimi kryesor i kësaj strategjie është “Të sigurojë zgjidhje të  disponueshme, të aksesueshme, dhe strehim </a:t>
            </a:r>
            <a:r>
              <a:rPr sz="2200" dirty="0">
                <a:latin typeface="Arial"/>
                <a:cs typeface="Arial"/>
              </a:rPr>
              <a:t>cilësor </a:t>
            </a:r>
            <a:r>
              <a:rPr sz="2200" spc="-5" dirty="0">
                <a:latin typeface="Arial"/>
                <a:cs typeface="Arial"/>
              </a:rPr>
              <a:t>për  grupet vulnerabël, veçanërisht për komunitetin Rom dhe  Egjyptian, jetimët, personat me aftësi të </a:t>
            </a:r>
            <a:r>
              <a:rPr sz="2200" dirty="0">
                <a:latin typeface="Arial"/>
                <a:cs typeface="Arial"/>
              </a:rPr>
              <a:t>kufizuara, </a:t>
            </a:r>
            <a:r>
              <a:rPr sz="2200" spc="-5" dirty="0">
                <a:latin typeface="Arial"/>
                <a:cs typeface="Arial"/>
              </a:rPr>
              <a:t>gratë  viktima të dhunës në familje</a:t>
            </a:r>
            <a:r>
              <a:rPr sz="2200" spc="55" dirty="0">
                <a:latin typeface="Arial"/>
                <a:cs typeface="Arial"/>
              </a:rPr>
              <a:t> </a:t>
            </a:r>
            <a:r>
              <a:rPr sz="2200" spc="-5" dirty="0">
                <a:latin typeface="Arial"/>
                <a:cs typeface="Arial"/>
              </a:rPr>
              <a:t>etj.</a:t>
            </a:r>
            <a:endParaRPr sz="22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643254"/>
            <a:ext cx="8073390" cy="3402329"/>
          </a:xfrm>
          <a:prstGeom prst="rect">
            <a:avLst/>
          </a:prstGeom>
        </p:spPr>
        <p:txBody>
          <a:bodyPr vert="horz" wrap="square" lIns="0" tIns="12700" rIns="0" bIns="0" rtlCol="0">
            <a:spAutoFit/>
          </a:bodyPr>
          <a:lstStyle/>
          <a:p>
            <a:pPr marL="469900" indent="-457834">
              <a:lnSpc>
                <a:spcPct val="100000"/>
              </a:lnSpc>
              <a:spcBef>
                <a:spcPts val="100"/>
              </a:spcBef>
              <a:buChar char="•"/>
              <a:tabLst>
                <a:tab pos="469900" algn="l"/>
                <a:tab pos="470534" algn="l"/>
                <a:tab pos="1844675" algn="l"/>
              </a:tabLst>
            </a:pPr>
            <a:r>
              <a:rPr sz="2400" spc="-55" dirty="0">
                <a:latin typeface="Arial"/>
                <a:cs typeface="Arial"/>
              </a:rPr>
              <a:t>SITUATA	</a:t>
            </a:r>
            <a:r>
              <a:rPr sz="2400" spc="-5" dirty="0">
                <a:latin typeface="Arial"/>
                <a:cs typeface="Arial"/>
              </a:rPr>
              <a:t>AKTUALE NE</a:t>
            </a:r>
            <a:r>
              <a:rPr sz="2400" spc="10" dirty="0">
                <a:latin typeface="Arial"/>
                <a:cs typeface="Arial"/>
              </a:rPr>
              <a:t> </a:t>
            </a:r>
            <a:r>
              <a:rPr sz="2400" spc="-5" dirty="0">
                <a:latin typeface="Arial"/>
                <a:cs typeface="Arial"/>
              </a:rPr>
              <a:t>SHQIPERI</a:t>
            </a:r>
            <a:endParaRPr sz="2400">
              <a:latin typeface="Arial"/>
              <a:cs typeface="Arial"/>
            </a:endParaRPr>
          </a:p>
          <a:p>
            <a:pPr>
              <a:lnSpc>
                <a:spcPct val="100000"/>
              </a:lnSpc>
              <a:spcBef>
                <a:spcPts val="10"/>
              </a:spcBef>
              <a:buChar char="•"/>
            </a:pPr>
            <a:endParaRPr sz="2650">
              <a:latin typeface="Arial"/>
              <a:cs typeface="Arial"/>
            </a:endParaRPr>
          </a:p>
          <a:p>
            <a:pPr marL="12700" marR="5080" algn="just">
              <a:lnSpc>
                <a:spcPct val="100000"/>
              </a:lnSpc>
            </a:pPr>
            <a:r>
              <a:rPr sz="2000" dirty="0">
                <a:latin typeface="Arial"/>
                <a:cs typeface="Arial"/>
              </a:rPr>
              <a:t>Personat me </a:t>
            </a:r>
            <a:r>
              <a:rPr sz="2000" spc="-5" dirty="0">
                <a:latin typeface="Arial"/>
                <a:cs typeface="Arial"/>
              </a:rPr>
              <a:t>aftësi të kufizuara nuk janë plotësisht të integruar </a:t>
            </a:r>
            <a:r>
              <a:rPr sz="2000" dirty="0">
                <a:latin typeface="Arial"/>
                <a:cs typeface="Arial"/>
              </a:rPr>
              <a:t>në  shoqërinë </a:t>
            </a:r>
            <a:r>
              <a:rPr sz="2000" spc="-5" dirty="0">
                <a:latin typeface="Arial"/>
                <a:cs typeface="Arial"/>
              </a:rPr>
              <a:t>shqiptare. </a:t>
            </a:r>
            <a:r>
              <a:rPr sz="2000" dirty="0">
                <a:latin typeface="Arial"/>
                <a:cs typeface="Arial"/>
              </a:rPr>
              <a:t>Gjatë </a:t>
            </a:r>
            <a:r>
              <a:rPr sz="2000" spc="-5" dirty="0">
                <a:latin typeface="Arial"/>
                <a:cs typeface="Arial"/>
              </a:rPr>
              <a:t>viteve të </a:t>
            </a:r>
            <a:r>
              <a:rPr sz="2000" dirty="0">
                <a:latin typeface="Arial"/>
                <a:cs typeface="Arial"/>
              </a:rPr>
              <a:t>fundit janë </a:t>
            </a:r>
            <a:r>
              <a:rPr sz="2000" spc="-5" dirty="0">
                <a:latin typeface="Arial"/>
                <a:cs typeface="Arial"/>
              </a:rPr>
              <a:t>aprovuar </a:t>
            </a:r>
            <a:r>
              <a:rPr sz="2000" dirty="0">
                <a:latin typeface="Arial"/>
                <a:cs typeface="Arial"/>
              </a:rPr>
              <a:t>disa ligje dhe  politika </a:t>
            </a:r>
            <a:r>
              <a:rPr sz="2000" spc="-5" dirty="0">
                <a:latin typeface="Arial"/>
                <a:cs typeface="Arial"/>
              </a:rPr>
              <a:t>specifike </a:t>
            </a:r>
            <a:r>
              <a:rPr sz="2000" dirty="0">
                <a:latin typeface="Arial"/>
                <a:cs typeface="Arial"/>
              </a:rPr>
              <a:t>për </a:t>
            </a:r>
            <a:r>
              <a:rPr sz="2000" spc="-5" dirty="0">
                <a:latin typeface="Arial"/>
                <a:cs typeface="Arial"/>
              </a:rPr>
              <a:t>promovimin </a:t>
            </a:r>
            <a:r>
              <a:rPr sz="2000" dirty="0">
                <a:latin typeface="Arial"/>
                <a:cs typeface="Arial"/>
              </a:rPr>
              <a:t>dhe mbrojtjen e </a:t>
            </a:r>
            <a:r>
              <a:rPr sz="2000" spc="-5" dirty="0">
                <a:latin typeface="Arial"/>
                <a:cs typeface="Arial"/>
              </a:rPr>
              <a:t>të </a:t>
            </a:r>
            <a:r>
              <a:rPr sz="2000" dirty="0">
                <a:latin typeface="Arial"/>
                <a:cs typeface="Arial"/>
              </a:rPr>
              <a:t>drejtave </a:t>
            </a:r>
            <a:r>
              <a:rPr sz="2000" spc="-10" dirty="0">
                <a:latin typeface="Arial"/>
                <a:cs typeface="Arial"/>
              </a:rPr>
              <a:t>të  </a:t>
            </a:r>
            <a:r>
              <a:rPr sz="2000" dirty="0">
                <a:latin typeface="Arial"/>
                <a:cs typeface="Arial"/>
              </a:rPr>
              <a:t>personave me aftësi </a:t>
            </a:r>
            <a:r>
              <a:rPr sz="2000" spc="-5" dirty="0">
                <a:latin typeface="Arial"/>
                <a:cs typeface="Arial"/>
              </a:rPr>
              <a:t>të</a:t>
            </a:r>
            <a:r>
              <a:rPr sz="2000" spc="-85" dirty="0">
                <a:latin typeface="Arial"/>
                <a:cs typeface="Arial"/>
              </a:rPr>
              <a:t> </a:t>
            </a:r>
            <a:r>
              <a:rPr sz="2000" dirty="0">
                <a:latin typeface="Arial"/>
                <a:cs typeface="Arial"/>
              </a:rPr>
              <a:t>kufizuara.</a:t>
            </a:r>
            <a:endParaRPr sz="2000">
              <a:latin typeface="Arial"/>
              <a:cs typeface="Arial"/>
            </a:endParaRPr>
          </a:p>
          <a:p>
            <a:pPr>
              <a:lnSpc>
                <a:spcPct val="100000"/>
              </a:lnSpc>
              <a:spcBef>
                <a:spcPts val="30"/>
              </a:spcBef>
            </a:pPr>
            <a:endParaRPr sz="2900">
              <a:latin typeface="Arial"/>
              <a:cs typeface="Arial"/>
            </a:endParaRPr>
          </a:p>
          <a:p>
            <a:pPr marL="355600" indent="-343535">
              <a:lnSpc>
                <a:spcPct val="100000"/>
              </a:lnSpc>
              <a:spcBef>
                <a:spcPts val="5"/>
              </a:spcBef>
              <a:buFont typeface="Arial"/>
              <a:buChar char="•"/>
              <a:tabLst>
                <a:tab pos="355600" algn="l"/>
                <a:tab pos="356235" algn="l"/>
              </a:tabLst>
            </a:pPr>
            <a:r>
              <a:rPr sz="2000" b="1" spc="-5" dirty="0">
                <a:latin typeface="Arial"/>
                <a:cs typeface="Arial"/>
              </a:rPr>
              <a:t>Strategjia </a:t>
            </a:r>
            <a:r>
              <a:rPr sz="2000" b="1" dirty="0">
                <a:latin typeface="Arial"/>
                <a:cs typeface="Arial"/>
              </a:rPr>
              <a:t>Kombëtare e </a:t>
            </a:r>
            <a:r>
              <a:rPr sz="2000" b="1" spc="-5" dirty="0">
                <a:latin typeface="Arial"/>
                <a:cs typeface="Arial"/>
              </a:rPr>
              <a:t>Personave me Aftësi të </a:t>
            </a:r>
            <a:r>
              <a:rPr sz="2000" b="1" dirty="0">
                <a:latin typeface="Arial"/>
                <a:cs typeface="Arial"/>
              </a:rPr>
              <a:t>Kufizuara</a:t>
            </a:r>
            <a:r>
              <a:rPr sz="2000" b="1" spc="340" dirty="0">
                <a:latin typeface="Arial"/>
                <a:cs typeface="Arial"/>
              </a:rPr>
              <a:t> </a:t>
            </a:r>
            <a:r>
              <a:rPr sz="2000" b="1" spc="-5" dirty="0">
                <a:latin typeface="Arial"/>
                <a:cs typeface="Arial"/>
              </a:rPr>
              <a:t>(2005)</a:t>
            </a:r>
            <a:endParaRPr sz="2000">
              <a:latin typeface="Arial"/>
              <a:cs typeface="Arial"/>
            </a:endParaRPr>
          </a:p>
          <a:p>
            <a:pPr marL="355600">
              <a:lnSpc>
                <a:spcPct val="100000"/>
              </a:lnSpc>
            </a:pPr>
            <a:r>
              <a:rPr sz="2000" b="1" spc="-5" dirty="0">
                <a:latin typeface="Arial"/>
                <a:cs typeface="Arial"/>
              </a:rPr>
              <a:t>dhe Plani </a:t>
            </a:r>
            <a:r>
              <a:rPr sz="2000" b="1" dirty="0">
                <a:latin typeface="Arial"/>
                <a:cs typeface="Arial"/>
              </a:rPr>
              <a:t>i</a:t>
            </a:r>
            <a:r>
              <a:rPr sz="2000" b="1" spc="-30" dirty="0">
                <a:latin typeface="Arial"/>
                <a:cs typeface="Arial"/>
              </a:rPr>
              <a:t> </a:t>
            </a:r>
            <a:r>
              <a:rPr sz="2000" b="1" spc="-15" dirty="0">
                <a:latin typeface="Arial"/>
                <a:cs typeface="Arial"/>
              </a:rPr>
              <a:t>Veprimit</a:t>
            </a:r>
            <a:endParaRPr sz="2000">
              <a:latin typeface="Arial"/>
              <a:cs typeface="Arial"/>
            </a:endParaRPr>
          </a:p>
          <a:p>
            <a:pPr marL="355600" indent="-343535">
              <a:lnSpc>
                <a:spcPct val="100000"/>
              </a:lnSpc>
              <a:spcBef>
                <a:spcPts val="480"/>
              </a:spcBef>
              <a:buFont typeface="Arial"/>
              <a:buChar char="•"/>
              <a:tabLst>
                <a:tab pos="355600" algn="l"/>
                <a:tab pos="356235" algn="l"/>
              </a:tabLst>
            </a:pPr>
            <a:r>
              <a:rPr sz="2000" b="1" dirty="0">
                <a:latin typeface="Arial"/>
                <a:cs typeface="Arial"/>
              </a:rPr>
              <a:t>Strategjia e mbrojtjes sociale</a:t>
            </a:r>
            <a:r>
              <a:rPr sz="2000" b="1" spc="-105" dirty="0">
                <a:latin typeface="Arial"/>
                <a:cs typeface="Arial"/>
              </a:rPr>
              <a:t> </a:t>
            </a:r>
            <a:r>
              <a:rPr sz="2000" b="1" dirty="0">
                <a:latin typeface="Arial"/>
                <a:cs typeface="Arial"/>
              </a:rPr>
              <a:t>(2007)</a:t>
            </a:r>
            <a:endParaRPr sz="2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00"/>
          </a:solidFill>
        </p:spPr>
        <p:txBody>
          <a:bodyPr wrap="square" lIns="0" tIns="0" rIns="0" bIns="0" rtlCol="0"/>
          <a:lstStyle/>
          <a:p>
            <a:endParaRPr/>
          </a:p>
        </p:txBody>
      </p:sp>
      <p:sp>
        <p:nvSpPr>
          <p:cNvPr id="3" name="object 3"/>
          <p:cNvSpPr/>
          <p:nvPr/>
        </p:nvSpPr>
        <p:spPr>
          <a:xfrm>
            <a:off x="1066800" y="685838"/>
            <a:ext cx="6553200" cy="521931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526794" y="4967477"/>
            <a:ext cx="645541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Carlito"/>
                <a:cs typeface="Carlito"/>
              </a:rPr>
              <a:t>Aft</a:t>
            </a:r>
            <a:r>
              <a:rPr sz="2800" spc="-5" dirty="0">
                <a:solidFill>
                  <a:srgbClr val="FFFFFF"/>
                </a:solidFill>
                <a:latin typeface="Arial"/>
                <a:cs typeface="Arial"/>
              </a:rPr>
              <a:t>ësi e Kufizuar </a:t>
            </a:r>
            <a:r>
              <a:rPr sz="2800" dirty="0">
                <a:solidFill>
                  <a:srgbClr val="FFFFFF"/>
                </a:solidFill>
                <a:latin typeface="Arial"/>
                <a:cs typeface="Arial"/>
              </a:rPr>
              <a:t>nuk </a:t>
            </a:r>
            <a:r>
              <a:rPr sz="2800" spc="-5" dirty="0">
                <a:solidFill>
                  <a:srgbClr val="FFFFFF"/>
                </a:solidFill>
                <a:latin typeface="Arial"/>
                <a:cs typeface="Arial"/>
              </a:rPr>
              <a:t>do të </a:t>
            </a:r>
            <a:r>
              <a:rPr sz="2800" dirty="0">
                <a:solidFill>
                  <a:srgbClr val="FFFFFF"/>
                </a:solidFill>
                <a:latin typeface="Arial"/>
                <a:cs typeface="Arial"/>
              </a:rPr>
              <a:t>thotë</a:t>
            </a:r>
            <a:r>
              <a:rPr sz="2800" spc="70" dirty="0">
                <a:solidFill>
                  <a:srgbClr val="FFFFFF"/>
                </a:solidFill>
                <a:latin typeface="Arial"/>
                <a:cs typeface="Arial"/>
              </a:rPr>
              <a:t> </a:t>
            </a:r>
            <a:r>
              <a:rPr sz="2800" spc="-5" dirty="0">
                <a:solidFill>
                  <a:srgbClr val="FFFFFF"/>
                </a:solidFill>
                <a:latin typeface="Arial"/>
                <a:cs typeface="Arial"/>
              </a:rPr>
              <a:t>Paaftësi</a:t>
            </a:r>
            <a:endParaRPr sz="2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460070"/>
            <a:ext cx="8074025" cy="2945130"/>
          </a:xfrm>
          <a:prstGeom prst="rect">
            <a:avLst/>
          </a:prstGeom>
        </p:spPr>
        <p:txBody>
          <a:bodyPr vert="horz" wrap="square" lIns="0" tIns="12700" rIns="0" bIns="0" rtlCol="0">
            <a:spAutoFit/>
          </a:bodyPr>
          <a:lstStyle/>
          <a:p>
            <a:pPr marL="469900" indent="-457834">
              <a:lnSpc>
                <a:spcPct val="100000"/>
              </a:lnSpc>
              <a:spcBef>
                <a:spcPts val="100"/>
              </a:spcBef>
              <a:buChar char="•"/>
              <a:tabLst>
                <a:tab pos="469900" algn="l"/>
                <a:tab pos="470534" algn="l"/>
              </a:tabLst>
            </a:pPr>
            <a:r>
              <a:rPr sz="2400" spc="-5" dirty="0">
                <a:latin typeface="Arial"/>
                <a:cs typeface="Arial"/>
              </a:rPr>
              <a:t>AFTESIA </a:t>
            </a:r>
            <a:r>
              <a:rPr sz="2400" dirty="0">
                <a:latin typeface="Arial"/>
                <a:cs typeface="Arial"/>
              </a:rPr>
              <a:t>E </a:t>
            </a:r>
            <a:r>
              <a:rPr sz="2400" spc="-5" dirty="0">
                <a:latin typeface="Arial"/>
                <a:cs typeface="Arial"/>
              </a:rPr>
              <a:t>KUFIZUAR; </a:t>
            </a:r>
            <a:r>
              <a:rPr sz="2400" spc="-25" dirty="0">
                <a:latin typeface="Arial"/>
                <a:cs typeface="Arial"/>
              </a:rPr>
              <a:t>VARFERIA</a:t>
            </a:r>
            <a:r>
              <a:rPr sz="2400" spc="-265" dirty="0">
                <a:latin typeface="Arial"/>
                <a:cs typeface="Arial"/>
              </a:rPr>
              <a:t> </a:t>
            </a:r>
            <a:r>
              <a:rPr sz="2400" spc="-5" dirty="0">
                <a:latin typeface="Arial"/>
                <a:cs typeface="Arial"/>
              </a:rPr>
              <a:t>DHE</a:t>
            </a:r>
            <a:endParaRPr sz="2400">
              <a:latin typeface="Arial"/>
              <a:cs typeface="Arial"/>
            </a:endParaRPr>
          </a:p>
          <a:p>
            <a:pPr marL="469900">
              <a:lnSpc>
                <a:spcPct val="100000"/>
              </a:lnSpc>
            </a:pPr>
            <a:r>
              <a:rPr sz="2400" spc="-5" dirty="0">
                <a:latin typeface="Arial"/>
                <a:cs typeface="Arial"/>
              </a:rPr>
              <a:t>PERJASHTIMI </a:t>
            </a:r>
            <a:r>
              <a:rPr sz="2400" dirty="0">
                <a:latin typeface="Arial"/>
                <a:cs typeface="Arial"/>
              </a:rPr>
              <a:t>SOCIAL </a:t>
            </a:r>
            <a:r>
              <a:rPr sz="2400" spc="-10" dirty="0">
                <a:latin typeface="Arial"/>
                <a:cs typeface="Arial"/>
              </a:rPr>
              <a:t>NE</a:t>
            </a:r>
            <a:r>
              <a:rPr sz="2400" spc="-80" dirty="0">
                <a:latin typeface="Arial"/>
                <a:cs typeface="Arial"/>
              </a:rPr>
              <a:t> </a:t>
            </a:r>
            <a:r>
              <a:rPr sz="2400" spc="-5" dirty="0">
                <a:latin typeface="Arial"/>
                <a:cs typeface="Arial"/>
              </a:rPr>
              <a:t>SHQIPERI</a:t>
            </a:r>
            <a:endParaRPr sz="2400">
              <a:latin typeface="Arial"/>
              <a:cs typeface="Arial"/>
            </a:endParaRPr>
          </a:p>
          <a:p>
            <a:pPr>
              <a:lnSpc>
                <a:spcPct val="100000"/>
              </a:lnSpc>
              <a:spcBef>
                <a:spcPts val="5"/>
              </a:spcBef>
            </a:pPr>
            <a:endParaRPr sz="2450">
              <a:latin typeface="Arial"/>
              <a:cs typeface="Arial"/>
            </a:endParaRPr>
          </a:p>
          <a:p>
            <a:pPr marL="12700" marR="5080" algn="just">
              <a:lnSpc>
                <a:spcPct val="100000"/>
              </a:lnSpc>
            </a:pPr>
            <a:r>
              <a:rPr sz="2000" dirty="0">
                <a:latin typeface="Arial"/>
                <a:cs typeface="Arial"/>
              </a:rPr>
              <a:t>Aftësia e </a:t>
            </a:r>
            <a:r>
              <a:rPr sz="2000" spc="-5" dirty="0">
                <a:latin typeface="Arial"/>
                <a:cs typeface="Arial"/>
              </a:rPr>
              <a:t>kufizuar mund të </a:t>
            </a:r>
            <a:r>
              <a:rPr sz="2000" dirty="0">
                <a:latin typeface="Arial"/>
                <a:cs typeface="Arial"/>
              </a:rPr>
              <a:t>sjellë </a:t>
            </a:r>
            <a:r>
              <a:rPr sz="2000" spc="-5" dirty="0">
                <a:latin typeface="Arial"/>
                <a:cs typeface="Arial"/>
              </a:rPr>
              <a:t>standarte të </a:t>
            </a:r>
            <a:r>
              <a:rPr sz="2000" dirty="0">
                <a:latin typeface="Arial"/>
                <a:cs typeface="Arial"/>
              </a:rPr>
              <a:t>ulëta </a:t>
            </a:r>
            <a:r>
              <a:rPr sz="2000" spc="-5" dirty="0">
                <a:latin typeface="Arial"/>
                <a:cs typeface="Arial"/>
              </a:rPr>
              <a:t>jetese dhe varfëri  </a:t>
            </a:r>
            <a:r>
              <a:rPr sz="2000" dirty="0">
                <a:latin typeface="Arial"/>
                <a:cs typeface="Arial"/>
              </a:rPr>
              <a:t>nëpërmjet impaktit në </a:t>
            </a:r>
            <a:r>
              <a:rPr sz="2000" spc="-5" dirty="0">
                <a:latin typeface="Arial"/>
                <a:cs typeface="Arial"/>
              </a:rPr>
              <a:t>edukim, punësim, të ardhura, </a:t>
            </a:r>
            <a:r>
              <a:rPr sz="2000" dirty="0">
                <a:latin typeface="Arial"/>
                <a:cs typeface="Arial"/>
              </a:rPr>
              <a:t>dhe shpenzime </a:t>
            </a:r>
            <a:r>
              <a:rPr sz="2000" spc="-10" dirty="0">
                <a:latin typeface="Arial"/>
                <a:cs typeface="Arial"/>
              </a:rPr>
              <a:t>të  </a:t>
            </a:r>
            <a:r>
              <a:rPr sz="2000" dirty="0">
                <a:latin typeface="Arial"/>
                <a:cs typeface="Arial"/>
              </a:rPr>
              <a:t>larta lidhur </a:t>
            </a:r>
            <a:r>
              <a:rPr sz="2000" spc="-5" dirty="0">
                <a:latin typeface="Arial"/>
                <a:cs typeface="Arial"/>
              </a:rPr>
              <a:t>me aftësinë </a:t>
            </a:r>
            <a:r>
              <a:rPr sz="2000" dirty="0">
                <a:latin typeface="Arial"/>
                <a:cs typeface="Arial"/>
              </a:rPr>
              <a:t>e </a:t>
            </a:r>
            <a:r>
              <a:rPr sz="2000" spc="-15" dirty="0">
                <a:latin typeface="Arial"/>
                <a:cs typeface="Arial"/>
              </a:rPr>
              <a:t>kufizuar. </a:t>
            </a:r>
            <a:r>
              <a:rPr sz="2000" dirty="0">
                <a:latin typeface="Arial"/>
                <a:cs typeface="Arial"/>
              </a:rPr>
              <a:t>Stigmatizimi, së bashku me </a:t>
            </a:r>
            <a:r>
              <a:rPr sz="2000" spc="-5" dirty="0">
                <a:latin typeface="Arial"/>
                <a:cs typeface="Arial"/>
              </a:rPr>
              <a:t>kushtet  shëndetësore, mund të </a:t>
            </a:r>
            <a:r>
              <a:rPr sz="2000" dirty="0">
                <a:latin typeface="Arial"/>
                <a:cs typeface="Arial"/>
              </a:rPr>
              <a:t>sjellë kufizime </a:t>
            </a:r>
            <a:r>
              <a:rPr sz="2000" spc="-5" dirty="0">
                <a:latin typeface="Arial"/>
                <a:cs typeface="Arial"/>
              </a:rPr>
              <a:t>të aktiviteteve </a:t>
            </a:r>
            <a:r>
              <a:rPr sz="2000" dirty="0">
                <a:latin typeface="Arial"/>
                <a:cs typeface="Arial"/>
              </a:rPr>
              <a:t>dhe </a:t>
            </a:r>
            <a:r>
              <a:rPr sz="2000" spc="-10" dirty="0">
                <a:latin typeface="Arial"/>
                <a:cs typeface="Arial"/>
              </a:rPr>
              <a:t>të  </a:t>
            </a:r>
            <a:r>
              <a:rPr sz="2000" spc="-5" dirty="0">
                <a:latin typeface="Arial"/>
                <a:cs typeface="Arial"/>
              </a:rPr>
              <a:t>pjesëmarrjes </a:t>
            </a:r>
            <a:r>
              <a:rPr sz="2000" dirty="0">
                <a:latin typeface="Arial"/>
                <a:cs typeface="Arial"/>
              </a:rPr>
              <a:t>në një </a:t>
            </a:r>
            <a:r>
              <a:rPr sz="2000" spc="-5" dirty="0">
                <a:latin typeface="Arial"/>
                <a:cs typeface="Arial"/>
              </a:rPr>
              <a:t>kontekst të caktuar </a:t>
            </a:r>
            <a:r>
              <a:rPr sz="2000" dirty="0">
                <a:latin typeface="Arial"/>
                <a:cs typeface="Arial"/>
              </a:rPr>
              <a:t>social </a:t>
            </a:r>
            <a:r>
              <a:rPr sz="2000" spc="-5" dirty="0">
                <a:latin typeface="Arial"/>
                <a:cs typeface="Arial"/>
              </a:rPr>
              <a:t>dhe kulturor </a:t>
            </a:r>
            <a:r>
              <a:rPr sz="2000" spc="-10" dirty="0">
                <a:latin typeface="Arial"/>
                <a:cs typeface="Arial"/>
              </a:rPr>
              <a:t>dhe </a:t>
            </a:r>
            <a:r>
              <a:rPr sz="2000" dirty="0">
                <a:latin typeface="Arial"/>
                <a:cs typeface="Arial"/>
              </a:rPr>
              <a:t>kjo  situatë mund </a:t>
            </a:r>
            <a:r>
              <a:rPr sz="2000" spc="-5" dirty="0">
                <a:latin typeface="Arial"/>
                <a:cs typeface="Arial"/>
              </a:rPr>
              <a:t>të </a:t>
            </a:r>
            <a:r>
              <a:rPr sz="2000" dirty="0">
                <a:latin typeface="Arial"/>
                <a:cs typeface="Arial"/>
              </a:rPr>
              <a:t>përkeqësohet nga gjendja e</a:t>
            </a:r>
            <a:r>
              <a:rPr sz="2000" spc="-140" dirty="0">
                <a:latin typeface="Arial"/>
                <a:cs typeface="Arial"/>
              </a:rPr>
              <a:t> </a:t>
            </a:r>
            <a:r>
              <a:rPr sz="2000" dirty="0">
                <a:latin typeface="Arial"/>
                <a:cs typeface="Arial"/>
              </a:rPr>
              <a:t>varfërisë.</a:t>
            </a:r>
            <a:endParaRPr sz="2000">
              <a:latin typeface="Arial"/>
              <a:cs typeface="Arial"/>
            </a:endParaRPr>
          </a:p>
        </p:txBody>
      </p:sp>
      <p:sp>
        <p:nvSpPr>
          <p:cNvPr id="3" name="object 3"/>
          <p:cNvSpPr/>
          <p:nvPr/>
        </p:nvSpPr>
        <p:spPr>
          <a:xfrm>
            <a:off x="2105025" y="3819525"/>
            <a:ext cx="4924425" cy="25622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611250"/>
            <a:ext cx="6149975" cy="452120"/>
          </a:xfrm>
          <a:prstGeom prst="rect">
            <a:avLst/>
          </a:prstGeom>
        </p:spPr>
        <p:txBody>
          <a:bodyPr vert="horz" wrap="square" lIns="0" tIns="12065" rIns="0" bIns="0" rtlCol="0">
            <a:spAutoFit/>
          </a:bodyPr>
          <a:lstStyle/>
          <a:p>
            <a:pPr marL="137160" indent="-125095">
              <a:lnSpc>
                <a:spcPct val="100000"/>
              </a:lnSpc>
              <a:spcBef>
                <a:spcPts val="95"/>
              </a:spcBef>
              <a:buSzPct val="96428"/>
              <a:buChar char="•"/>
              <a:tabLst>
                <a:tab pos="137795" algn="l"/>
              </a:tabLst>
            </a:pPr>
            <a:r>
              <a:rPr sz="2800" spc="-5" dirty="0">
                <a:latin typeface="Arial"/>
                <a:cs typeface="Arial"/>
              </a:rPr>
              <a:t>Hapat e </a:t>
            </a:r>
            <a:r>
              <a:rPr sz="2800" dirty="0">
                <a:latin typeface="Arial"/>
                <a:cs typeface="Arial"/>
              </a:rPr>
              <a:t>nevojshëm për </a:t>
            </a:r>
            <a:r>
              <a:rPr sz="2800" spc="-5" dirty="0">
                <a:latin typeface="Arial"/>
                <a:cs typeface="Arial"/>
              </a:rPr>
              <a:t>t’u</a:t>
            </a:r>
            <a:r>
              <a:rPr sz="2800" spc="10" dirty="0">
                <a:latin typeface="Arial"/>
                <a:cs typeface="Arial"/>
              </a:rPr>
              <a:t> </a:t>
            </a:r>
            <a:r>
              <a:rPr sz="2800" dirty="0">
                <a:latin typeface="Arial"/>
                <a:cs typeface="Arial"/>
              </a:rPr>
              <a:t>ndërmarrë:</a:t>
            </a:r>
            <a:endParaRPr sz="2800">
              <a:latin typeface="Arial"/>
              <a:cs typeface="Arial"/>
            </a:endParaRPr>
          </a:p>
        </p:txBody>
      </p:sp>
      <p:sp>
        <p:nvSpPr>
          <p:cNvPr id="3" name="object 3"/>
          <p:cNvSpPr txBox="1"/>
          <p:nvPr/>
        </p:nvSpPr>
        <p:spPr>
          <a:xfrm>
            <a:off x="459740" y="1991995"/>
            <a:ext cx="5690870" cy="2587625"/>
          </a:xfrm>
          <a:prstGeom prst="rect">
            <a:avLst/>
          </a:prstGeom>
        </p:spPr>
        <p:txBody>
          <a:bodyPr vert="horz" wrap="square" lIns="0" tIns="13335" rIns="0" bIns="0" rtlCol="0">
            <a:spAutoFit/>
          </a:bodyPr>
          <a:lstStyle/>
          <a:p>
            <a:pPr marL="469900" marR="5080" indent="-457834">
              <a:lnSpc>
                <a:spcPct val="100000"/>
              </a:lnSpc>
              <a:spcBef>
                <a:spcPts val="105"/>
              </a:spcBef>
              <a:buAutoNum type="arabicPeriod"/>
              <a:tabLst>
                <a:tab pos="469900" algn="l"/>
                <a:tab pos="470534" algn="l"/>
              </a:tabLst>
            </a:pPr>
            <a:r>
              <a:rPr sz="2000" dirty="0">
                <a:latin typeface="Arial"/>
                <a:cs typeface="Arial"/>
              </a:rPr>
              <a:t>Ndërtimi i strukturave që t’u mundësojnë  personave me aftësi </a:t>
            </a:r>
            <a:r>
              <a:rPr sz="2000" spc="-5" dirty="0">
                <a:latin typeface="Arial"/>
                <a:cs typeface="Arial"/>
              </a:rPr>
              <a:t>të </a:t>
            </a:r>
            <a:r>
              <a:rPr sz="2000" dirty="0">
                <a:latin typeface="Arial"/>
                <a:cs typeface="Arial"/>
              </a:rPr>
              <a:t>kufizuara</a:t>
            </a:r>
            <a:r>
              <a:rPr sz="2000" spc="-130" dirty="0">
                <a:latin typeface="Arial"/>
                <a:cs typeface="Arial"/>
              </a:rPr>
              <a:t> </a:t>
            </a:r>
            <a:r>
              <a:rPr sz="2000" dirty="0">
                <a:latin typeface="Arial"/>
                <a:cs typeface="Arial"/>
              </a:rPr>
              <a:t>pjesëmarrjen  në </a:t>
            </a:r>
            <a:r>
              <a:rPr sz="2000" spc="-5" dirty="0">
                <a:latin typeface="Arial"/>
                <a:cs typeface="Arial"/>
              </a:rPr>
              <a:t>të </a:t>
            </a:r>
            <a:r>
              <a:rPr sz="2000" dirty="0">
                <a:latin typeface="Arial"/>
                <a:cs typeface="Arial"/>
              </a:rPr>
              <a:t>gjithë sektorët e jetës sociale dhe  kulturore</a:t>
            </a:r>
            <a:endParaRPr sz="2000">
              <a:latin typeface="Arial"/>
              <a:cs typeface="Arial"/>
            </a:endParaRPr>
          </a:p>
          <a:p>
            <a:pPr marL="469900" marR="1191260" indent="-457834">
              <a:lnSpc>
                <a:spcPct val="100000"/>
              </a:lnSpc>
              <a:spcBef>
                <a:spcPts val="480"/>
              </a:spcBef>
              <a:buAutoNum type="arabicPeriod"/>
              <a:tabLst>
                <a:tab pos="469900" algn="l"/>
                <a:tab pos="470534" algn="l"/>
              </a:tabLst>
            </a:pPr>
            <a:r>
              <a:rPr sz="2000" dirty="0">
                <a:latin typeface="Arial"/>
                <a:cs typeface="Arial"/>
              </a:rPr>
              <a:t>Eliminimi i barrierave informative,</a:t>
            </a:r>
            <a:r>
              <a:rPr sz="2000" spc="-120" dirty="0">
                <a:latin typeface="Arial"/>
                <a:cs typeface="Arial"/>
              </a:rPr>
              <a:t> </a:t>
            </a:r>
            <a:r>
              <a:rPr sz="2000" spc="-10" dirty="0">
                <a:latin typeface="Arial"/>
                <a:cs typeface="Arial"/>
              </a:rPr>
              <a:t>të  </a:t>
            </a:r>
            <a:r>
              <a:rPr sz="2000" dirty="0">
                <a:latin typeface="Arial"/>
                <a:cs typeface="Arial"/>
              </a:rPr>
              <a:t>komunikimit dhe </a:t>
            </a:r>
            <a:r>
              <a:rPr sz="2000" spc="-5" dirty="0">
                <a:latin typeface="Arial"/>
                <a:cs typeface="Arial"/>
              </a:rPr>
              <a:t>të</a:t>
            </a:r>
            <a:r>
              <a:rPr sz="2000" spc="-75" dirty="0">
                <a:latin typeface="Arial"/>
                <a:cs typeface="Arial"/>
              </a:rPr>
              <a:t> </a:t>
            </a:r>
            <a:r>
              <a:rPr sz="2000" dirty="0">
                <a:latin typeface="Arial"/>
                <a:cs typeface="Arial"/>
              </a:rPr>
              <a:t>transportit</a:t>
            </a:r>
            <a:endParaRPr sz="2000">
              <a:latin typeface="Arial"/>
              <a:cs typeface="Arial"/>
            </a:endParaRPr>
          </a:p>
          <a:p>
            <a:pPr marL="469900" indent="-457834">
              <a:lnSpc>
                <a:spcPct val="100000"/>
              </a:lnSpc>
              <a:spcBef>
                <a:spcPts val="480"/>
              </a:spcBef>
              <a:buAutoNum type="arabicPeriod"/>
              <a:tabLst>
                <a:tab pos="469900" algn="l"/>
                <a:tab pos="470534" algn="l"/>
              </a:tabLst>
            </a:pPr>
            <a:r>
              <a:rPr sz="2000" dirty="0">
                <a:latin typeface="Arial"/>
                <a:cs typeface="Arial"/>
              </a:rPr>
              <a:t>Implementimi i politikave lidhur me aftësinë</a:t>
            </a:r>
            <a:r>
              <a:rPr sz="2000" spc="-120" dirty="0">
                <a:latin typeface="Arial"/>
                <a:cs typeface="Arial"/>
              </a:rPr>
              <a:t> </a:t>
            </a:r>
            <a:r>
              <a:rPr sz="2000" dirty="0">
                <a:latin typeface="Arial"/>
                <a:cs typeface="Arial"/>
              </a:rPr>
              <a:t>e</a:t>
            </a:r>
            <a:endParaRPr sz="2000">
              <a:latin typeface="Arial"/>
              <a:cs typeface="Arial"/>
            </a:endParaRPr>
          </a:p>
          <a:p>
            <a:pPr marL="469900">
              <a:lnSpc>
                <a:spcPct val="100000"/>
              </a:lnSpc>
            </a:pPr>
            <a:r>
              <a:rPr sz="2000" dirty="0">
                <a:latin typeface="Arial"/>
                <a:cs typeface="Arial"/>
              </a:rPr>
              <a:t>kufizuar</a:t>
            </a:r>
            <a:endParaRPr sz="2000">
              <a:latin typeface="Arial"/>
              <a:cs typeface="Arial"/>
            </a:endParaRPr>
          </a:p>
        </p:txBody>
      </p:sp>
      <p:sp>
        <p:nvSpPr>
          <p:cNvPr id="4" name="object 4"/>
          <p:cNvSpPr/>
          <p:nvPr/>
        </p:nvSpPr>
        <p:spPr>
          <a:xfrm>
            <a:off x="6858000" y="1904998"/>
            <a:ext cx="1981200" cy="4952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292099"/>
            <a:ext cx="7922895" cy="4180840"/>
          </a:xfrm>
          <a:prstGeom prst="rect">
            <a:avLst/>
          </a:prstGeom>
        </p:spPr>
        <p:txBody>
          <a:bodyPr vert="horz" wrap="square" lIns="0" tIns="12065" rIns="0" bIns="0" rtlCol="0">
            <a:spAutoFit/>
          </a:bodyPr>
          <a:lstStyle/>
          <a:p>
            <a:pPr marL="504825" marR="172085" indent="-504825">
              <a:lnSpc>
                <a:spcPct val="100000"/>
              </a:lnSpc>
              <a:spcBef>
                <a:spcPts val="95"/>
              </a:spcBef>
              <a:buChar char="•"/>
              <a:tabLst>
                <a:tab pos="504825" algn="l"/>
              </a:tabLst>
            </a:pPr>
            <a:r>
              <a:rPr sz="2200" spc="-30" dirty="0">
                <a:latin typeface="Arial"/>
                <a:cs typeface="Arial"/>
              </a:rPr>
              <a:t>NEVOJAT </a:t>
            </a:r>
            <a:r>
              <a:rPr sz="2200" spc="-5" dirty="0">
                <a:latin typeface="Arial"/>
                <a:cs typeface="Arial"/>
              </a:rPr>
              <a:t>E </a:t>
            </a:r>
            <a:r>
              <a:rPr sz="2200" spc="-25" dirty="0">
                <a:latin typeface="Arial"/>
                <a:cs typeface="Arial"/>
              </a:rPr>
              <a:t>PERSONAVE </a:t>
            </a:r>
            <a:r>
              <a:rPr sz="2200" spc="-5" dirty="0">
                <a:latin typeface="Arial"/>
                <a:cs typeface="Arial"/>
              </a:rPr>
              <a:t>ME AFTESI TE KUFIZUAR</a:t>
            </a:r>
            <a:r>
              <a:rPr sz="2200" spc="-95" dirty="0">
                <a:latin typeface="Arial"/>
                <a:cs typeface="Arial"/>
              </a:rPr>
              <a:t> </a:t>
            </a:r>
            <a:r>
              <a:rPr sz="2200" spc="-5" dirty="0">
                <a:latin typeface="Arial"/>
                <a:cs typeface="Arial"/>
              </a:rPr>
              <a:t>QE  DUHEN</a:t>
            </a:r>
            <a:r>
              <a:rPr sz="2200" spc="-120" dirty="0">
                <a:latin typeface="Arial"/>
                <a:cs typeface="Arial"/>
              </a:rPr>
              <a:t> </a:t>
            </a:r>
            <a:r>
              <a:rPr sz="2200" spc="-5" dirty="0">
                <a:latin typeface="Arial"/>
                <a:cs typeface="Arial"/>
              </a:rPr>
              <a:t>ADRESUAR</a:t>
            </a:r>
            <a:endParaRPr sz="2200">
              <a:latin typeface="Arial"/>
              <a:cs typeface="Arial"/>
            </a:endParaRPr>
          </a:p>
          <a:p>
            <a:pPr>
              <a:lnSpc>
                <a:spcPct val="100000"/>
              </a:lnSpc>
            </a:pPr>
            <a:endParaRPr sz="2400">
              <a:latin typeface="Arial"/>
              <a:cs typeface="Arial"/>
            </a:endParaRPr>
          </a:p>
          <a:p>
            <a:pPr>
              <a:lnSpc>
                <a:spcPct val="100000"/>
              </a:lnSpc>
              <a:spcBef>
                <a:spcPts val="25"/>
              </a:spcBef>
            </a:pPr>
            <a:endParaRPr sz="2650">
              <a:latin typeface="Arial"/>
              <a:cs typeface="Arial"/>
            </a:endParaRPr>
          </a:p>
          <a:p>
            <a:pPr marL="355600" indent="-343535">
              <a:lnSpc>
                <a:spcPct val="100000"/>
              </a:lnSpc>
              <a:buChar char="•"/>
              <a:tabLst>
                <a:tab pos="355600" algn="l"/>
                <a:tab pos="356235" algn="l"/>
              </a:tabLst>
            </a:pPr>
            <a:r>
              <a:rPr sz="2000" dirty="0">
                <a:latin typeface="Arial"/>
                <a:cs typeface="Arial"/>
              </a:rPr>
              <a:t>Cilësi e dobët e shërbimeve, </a:t>
            </a:r>
            <a:r>
              <a:rPr sz="2000" spc="-5" dirty="0">
                <a:latin typeface="Arial"/>
                <a:cs typeface="Arial"/>
              </a:rPr>
              <a:t>të </a:t>
            </a:r>
            <a:r>
              <a:rPr sz="2000" dirty="0">
                <a:latin typeface="Arial"/>
                <a:cs typeface="Arial"/>
              </a:rPr>
              <a:t>paaksesueshme dhe</a:t>
            </a:r>
            <a:r>
              <a:rPr sz="2000" spc="-140" dirty="0">
                <a:latin typeface="Arial"/>
                <a:cs typeface="Arial"/>
              </a:rPr>
              <a:t> </a:t>
            </a:r>
            <a:r>
              <a:rPr sz="2000" dirty="0">
                <a:latin typeface="Arial"/>
                <a:cs typeface="Arial"/>
              </a:rPr>
              <a:t>gjerografikisht</a:t>
            </a:r>
            <a:endParaRPr sz="2000">
              <a:latin typeface="Arial"/>
              <a:cs typeface="Arial"/>
            </a:endParaRPr>
          </a:p>
          <a:p>
            <a:pPr marL="355600">
              <a:lnSpc>
                <a:spcPct val="100000"/>
              </a:lnSpc>
            </a:pPr>
            <a:r>
              <a:rPr sz="2000" spc="-5" dirty="0">
                <a:latin typeface="Arial"/>
                <a:cs typeface="Arial"/>
              </a:rPr>
              <a:t>të</a:t>
            </a:r>
            <a:r>
              <a:rPr sz="2000" spc="-105" dirty="0">
                <a:latin typeface="Arial"/>
                <a:cs typeface="Arial"/>
              </a:rPr>
              <a:t> </a:t>
            </a:r>
            <a:r>
              <a:rPr sz="2000" dirty="0">
                <a:latin typeface="Arial"/>
                <a:cs typeface="Arial"/>
              </a:rPr>
              <a:t>limituara</a:t>
            </a:r>
            <a:endParaRPr sz="2000">
              <a:latin typeface="Arial"/>
              <a:cs typeface="Arial"/>
            </a:endParaRPr>
          </a:p>
          <a:p>
            <a:pPr marL="355600" indent="-343535">
              <a:lnSpc>
                <a:spcPct val="100000"/>
              </a:lnSpc>
              <a:spcBef>
                <a:spcPts val="480"/>
              </a:spcBef>
              <a:buChar char="•"/>
              <a:tabLst>
                <a:tab pos="355600" algn="l"/>
                <a:tab pos="356235" algn="l"/>
              </a:tabLst>
            </a:pPr>
            <a:r>
              <a:rPr sz="2000" dirty="0">
                <a:latin typeface="Arial"/>
                <a:cs typeface="Arial"/>
              </a:rPr>
              <a:t>Akses i dobët në informacion </a:t>
            </a:r>
            <a:r>
              <a:rPr sz="2000" spc="-5" dirty="0">
                <a:latin typeface="Arial"/>
                <a:cs typeface="Arial"/>
              </a:rPr>
              <a:t>(të </a:t>
            </a:r>
            <a:r>
              <a:rPr sz="2000" dirty="0">
                <a:latin typeface="Arial"/>
                <a:cs typeface="Arial"/>
              </a:rPr>
              <a:t>drejtat, shërbimet dhe</a:t>
            </a:r>
            <a:r>
              <a:rPr sz="2000" spc="-190" dirty="0">
                <a:latin typeface="Arial"/>
                <a:cs typeface="Arial"/>
              </a:rPr>
              <a:t> </a:t>
            </a:r>
            <a:r>
              <a:rPr sz="2000" dirty="0">
                <a:latin typeface="Arial"/>
                <a:cs typeface="Arial"/>
              </a:rPr>
              <a:t>proedurat);</a:t>
            </a:r>
            <a:endParaRPr sz="2000">
              <a:latin typeface="Arial"/>
              <a:cs typeface="Arial"/>
            </a:endParaRPr>
          </a:p>
          <a:p>
            <a:pPr marL="355600" marR="643255" indent="-343535">
              <a:lnSpc>
                <a:spcPct val="100000"/>
              </a:lnSpc>
              <a:spcBef>
                <a:spcPts val="480"/>
              </a:spcBef>
              <a:buChar char="•"/>
              <a:tabLst>
                <a:tab pos="355600" algn="l"/>
                <a:tab pos="356235" algn="l"/>
              </a:tabLst>
            </a:pPr>
            <a:r>
              <a:rPr sz="2000" dirty="0">
                <a:latin typeface="Arial"/>
                <a:cs typeface="Arial"/>
              </a:rPr>
              <a:t>Izolimi dhe vetmia, vetë-denigrimi, kohezion familjar i ulët</a:t>
            </a:r>
            <a:r>
              <a:rPr sz="2000" spc="-175" dirty="0">
                <a:latin typeface="Arial"/>
                <a:cs typeface="Arial"/>
              </a:rPr>
              <a:t> </a:t>
            </a:r>
            <a:r>
              <a:rPr sz="2000" dirty="0">
                <a:latin typeface="Arial"/>
                <a:cs typeface="Arial"/>
              </a:rPr>
              <a:t>dhe  stigmatizimi;</a:t>
            </a:r>
            <a:endParaRPr sz="2000">
              <a:latin typeface="Arial"/>
              <a:cs typeface="Arial"/>
            </a:endParaRPr>
          </a:p>
          <a:p>
            <a:pPr marL="355600" indent="-343535">
              <a:lnSpc>
                <a:spcPct val="100000"/>
              </a:lnSpc>
              <a:spcBef>
                <a:spcPts val="480"/>
              </a:spcBef>
              <a:buChar char="•"/>
              <a:tabLst>
                <a:tab pos="355600" algn="l"/>
                <a:tab pos="356235" algn="l"/>
              </a:tabLst>
            </a:pPr>
            <a:r>
              <a:rPr sz="2000" dirty="0">
                <a:latin typeface="Arial"/>
                <a:cs typeface="Arial"/>
              </a:rPr>
              <a:t>Papunësia dhe</a:t>
            </a:r>
            <a:r>
              <a:rPr sz="2000" spc="-45" dirty="0">
                <a:latin typeface="Arial"/>
                <a:cs typeface="Arial"/>
              </a:rPr>
              <a:t> </a:t>
            </a:r>
            <a:r>
              <a:rPr sz="2000" spc="-15" dirty="0">
                <a:latin typeface="Arial"/>
                <a:cs typeface="Arial"/>
              </a:rPr>
              <a:t>Varfëria;</a:t>
            </a:r>
            <a:endParaRPr sz="2000">
              <a:latin typeface="Arial"/>
              <a:cs typeface="Arial"/>
            </a:endParaRPr>
          </a:p>
          <a:p>
            <a:pPr marL="355600" indent="-343535">
              <a:lnSpc>
                <a:spcPct val="100000"/>
              </a:lnSpc>
              <a:spcBef>
                <a:spcPts val="480"/>
              </a:spcBef>
              <a:buChar char="•"/>
              <a:tabLst>
                <a:tab pos="355600" algn="l"/>
                <a:tab pos="356235" algn="l"/>
              </a:tabLst>
            </a:pPr>
            <a:r>
              <a:rPr sz="2000" dirty="0">
                <a:latin typeface="Arial"/>
                <a:cs typeface="Arial"/>
              </a:rPr>
              <a:t>Sistem arsimor i</a:t>
            </a:r>
            <a:r>
              <a:rPr sz="2000" spc="-55" dirty="0">
                <a:latin typeface="Arial"/>
                <a:cs typeface="Arial"/>
              </a:rPr>
              <a:t> </a:t>
            </a:r>
            <a:r>
              <a:rPr sz="2000" spc="-5" dirty="0">
                <a:latin typeface="Arial"/>
                <a:cs typeface="Arial"/>
              </a:rPr>
              <a:t>papërshtatshëm;</a:t>
            </a:r>
            <a:endParaRPr sz="2000">
              <a:latin typeface="Arial"/>
              <a:cs typeface="Arial"/>
            </a:endParaRPr>
          </a:p>
          <a:p>
            <a:pPr marL="355600" indent="-343535">
              <a:lnSpc>
                <a:spcPct val="100000"/>
              </a:lnSpc>
              <a:spcBef>
                <a:spcPts val="484"/>
              </a:spcBef>
              <a:buChar char="•"/>
              <a:tabLst>
                <a:tab pos="355600" algn="l"/>
                <a:tab pos="356235" algn="l"/>
              </a:tabLst>
            </a:pPr>
            <a:r>
              <a:rPr sz="2000" dirty="0">
                <a:latin typeface="Arial"/>
                <a:cs typeface="Arial"/>
              </a:rPr>
              <a:t>Akses fizik i </a:t>
            </a:r>
            <a:r>
              <a:rPr sz="2000" spc="-5" dirty="0">
                <a:latin typeface="Arial"/>
                <a:cs typeface="Arial"/>
              </a:rPr>
              <a:t>limituar </a:t>
            </a:r>
            <a:r>
              <a:rPr sz="2000" dirty="0">
                <a:latin typeface="Arial"/>
                <a:cs typeface="Arial"/>
              </a:rPr>
              <a:t>(spostime, transport,</a:t>
            </a:r>
            <a:r>
              <a:rPr sz="2000" spc="-145" dirty="0">
                <a:latin typeface="Arial"/>
                <a:cs typeface="Arial"/>
              </a:rPr>
              <a:t> </a:t>
            </a:r>
            <a:r>
              <a:rPr sz="2000" dirty="0">
                <a:latin typeface="Arial"/>
                <a:cs typeface="Arial"/>
              </a:rPr>
              <a:t>etj.).</a:t>
            </a:r>
            <a:endParaRPr sz="20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643254"/>
            <a:ext cx="6162675" cy="3117850"/>
          </a:xfrm>
          <a:prstGeom prst="rect">
            <a:avLst/>
          </a:prstGeom>
        </p:spPr>
        <p:txBody>
          <a:bodyPr vert="horz" wrap="square" lIns="0" tIns="12700" rIns="0" bIns="0" rtlCol="0">
            <a:spAutoFit/>
          </a:bodyPr>
          <a:lstStyle/>
          <a:p>
            <a:pPr marL="120014" indent="-107950">
              <a:lnSpc>
                <a:spcPct val="100000"/>
              </a:lnSpc>
              <a:spcBef>
                <a:spcPts val="100"/>
              </a:spcBef>
              <a:buSzPct val="95833"/>
              <a:buChar char="•"/>
              <a:tabLst>
                <a:tab pos="120650" algn="l"/>
              </a:tabLst>
            </a:pPr>
            <a:r>
              <a:rPr sz="2400" spc="-5" dirty="0">
                <a:latin typeface="Arial"/>
                <a:cs typeface="Arial"/>
              </a:rPr>
              <a:t>FUSHA </a:t>
            </a:r>
            <a:r>
              <a:rPr sz="2400" dirty="0">
                <a:latin typeface="Arial"/>
                <a:cs typeface="Arial"/>
              </a:rPr>
              <a:t>TE</a:t>
            </a:r>
            <a:r>
              <a:rPr sz="2400" spc="-175" dirty="0">
                <a:latin typeface="Arial"/>
                <a:cs typeface="Arial"/>
              </a:rPr>
              <a:t> </a:t>
            </a:r>
            <a:r>
              <a:rPr sz="2400" spc="-5" dirty="0">
                <a:latin typeface="Arial"/>
                <a:cs typeface="Arial"/>
              </a:rPr>
              <a:t>NDERHYRJES</a:t>
            </a:r>
            <a:endParaRPr sz="2400">
              <a:latin typeface="Arial"/>
              <a:cs typeface="Arial"/>
            </a:endParaRPr>
          </a:p>
          <a:p>
            <a:pPr>
              <a:lnSpc>
                <a:spcPct val="100000"/>
              </a:lnSpc>
              <a:buFont typeface="Arial"/>
              <a:buChar char="•"/>
            </a:pPr>
            <a:endParaRPr sz="2700">
              <a:latin typeface="Arial"/>
              <a:cs typeface="Arial"/>
            </a:endParaRPr>
          </a:p>
          <a:p>
            <a:pPr marL="355600" indent="-343535">
              <a:lnSpc>
                <a:spcPct val="100000"/>
              </a:lnSpc>
              <a:spcBef>
                <a:spcPts val="1660"/>
              </a:spcBef>
              <a:buSzPct val="95833"/>
              <a:buFont typeface="Arial"/>
              <a:buChar char="•"/>
              <a:tabLst>
                <a:tab pos="355600" algn="l"/>
                <a:tab pos="356235" algn="l"/>
              </a:tabLst>
            </a:pPr>
            <a:r>
              <a:rPr sz="2400" spc="-5" dirty="0">
                <a:latin typeface="Carlito"/>
                <a:cs typeface="Carlito"/>
              </a:rPr>
              <a:t>1.</a:t>
            </a:r>
            <a:r>
              <a:rPr sz="2400" spc="-15" dirty="0">
                <a:latin typeface="Carlito"/>
                <a:cs typeface="Carlito"/>
              </a:rPr>
              <a:t> </a:t>
            </a:r>
            <a:r>
              <a:rPr sz="2400" spc="-10" dirty="0">
                <a:latin typeface="Carlito"/>
                <a:cs typeface="Carlito"/>
              </a:rPr>
              <a:t>Aksesibiliteti</a:t>
            </a:r>
            <a:endParaRPr sz="2400">
              <a:latin typeface="Carlito"/>
              <a:cs typeface="Carlito"/>
            </a:endParaRPr>
          </a:p>
          <a:p>
            <a:pPr marL="355600" indent="-343535">
              <a:lnSpc>
                <a:spcPct val="100000"/>
              </a:lnSpc>
              <a:spcBef>
                <a:spcPts val="575"/>
              </a:spcBef>
              <a:buSzPct val="95833"/>
              <a:buFont typeface="Arial"/>
              <a:buChar char="•"/>
              <a:tabLst>
                <a:tab pos="355600" algn="l"/>
                <a:tab pos="356235" algn="l"/>
              </a:tabLst>
            </a:pPr>
            <a:r>
              <a:rPr sz="2400" spc="-5" dirty="0">
                <a:latin typeface="Carlito"/>
                <a:cs typeface="Carlito"/>
              </a:rPr>
              <a:t>2.</a:t>
            </a:r>
            <a:r>
              <a:rPr sz="2400" spc="-15" dirty="0">
                <a:latin typeface="Carlito"/>
                <a:cs typeface="Carlito"/>
              </a:rPr>
              <a:t> </a:t>
            </a:r>
            <a:r>
              <a:rPr sz="2400" spc="-5" dirty="0">
                <a:latin typeface="Carlito"/>
                <a:cs typeface="Carlito"/>
              </a:rPr>
              <a:t>Shërbimet</a:t>
            </a:r>
            <a:endParaRPr sz="2400">
              <a:latin typeface="Carlito"/>
              <a:cs typeface="Carlito"/>
            </a:endParaRPr>
          </a:p>
          <a:p>
            <a:pPr marL="355600" indent="-343535">
              <a:lnSpc>
                <a:spcPct val="100000"/>
              </a:lnSpc>
              <a:spcBef>
                <a:spcPts val="575"/>
              </a:spcBef>
              <a:buSzPct val="95833"/>
              <a:buFont typeface="Arial"/>
              <a:buChar char="•"/>
              <a:tabLst>
                <a:tab pos="355600" algn="l"/>
                <a:tab pos="356235" algn="l"/>
              </a:tabLst>
            </a:pPr>
            <a:r>
              <a:rPr sz="2400" dirty="0">
                <a:latin typeface="Carlito"/>
                <a:cs typeface="Carlito"/>
              </a:rPr>
              <a:t>3. </a:t>
            </a:r>
            <a:r>
              <a:rPr sz="2400" spc="-5" dirty="0">
                <a:latin typeface="Carlito"/>
                <a:cs typeface="Carlito"/>
              </a:rPr>
              <a:t>Punësimi, </a:t>
            </a:r>
            <a:r>
              <a:rPr sz="2400" spc="-10" dirty="0">
                <a:latin typeface="Carlito"/>
                <a:cs typeface="Carlito"/>
              </a:rPr>
              <a:t>Edukimi, </a:t>
            </a:r>
            <a:r>
              <a:rPr sz="2400" spc="-5" dirty="0">
                <a:latin typeface="Carlito"/>
                <a:cs typeface="Carlito"/>
              </a:rPr>
              <a:t>dhe </a:t>
            </a:r>
            <a:r>
              <a:rPr sz="2400" spc="-10" dirty="0">
                <a:latin typeface="Carlito"/>
                <a:cs typeface="Carlito"/>
              </a:rPr>
              <a:t>Arsimimi</a:t>
            </a:r>
            <a:r>
              <a:rPr sz="2400" spc="-15" dirty="0">
                <a:latin typeface="Carlito"/>
                <a:cs typeface="Carlito"/>
              </a:rPr>
              <a:t> profesional</a:t>
            </a:r>
            <a:endParaRPr sz="2400">
              <a:latin typeface="Carlito"/>
              <a:cs typeface="Carlito"/>
            </a:endParaRPr>
          </a:p>
          <a:p>
            <a:pPr marL="355600" indent="-343535">
              <a:lnSpc>
                <a:spcPct val="100000"/>
              </a:lnSpc>
              <a:spcBef>
                <a:spcPts val="580"/>
              </a:spcBef>
              <a:buSzPct val="95833"/>
              <a:buFont typeface="Arial"/>
              <a:buChar char="•"/>
              <a:tabLst>
                <a:tab pos="355600" algn="l"/>
                <a:tab pos="356235" algn="l"/>
              </a:tabLst>
            </a:pPr>
            <a:r>
              <a:rPr sz="2400" spc="-5" dirty="0">
                <a:latin typeface="Carlito"/>
                <a:cs typeface="Carlito"/>
              </a:rPr>
              <a:t>4. </a:t>
            </a:r>
            <a:r>
              <a:rPr sz="2400" dirty="0">
                <a:latin typeface="Carlito"/>
                <a:cs typeface="Carlito"/>
              </a:rPr>
              <a:t>Rritja e</a:t>
            </a:r>
            <a:r>
              <a:rPr sz="2400" spc="-30" dirty="0">
                <a:latin typeface="Carlito"/>
                <a:cs typeface="Carlito"/>
              </a:rPr>
              <a:t> </a:t>
            </a:r>
            <a:r>
              <a:rPr sz="2400" spc="-15" dirty="0">
                <a:latin typeface="Carlito"/>
                <a:cs typeface="Carlito"/>
              </a:rPr>
              <a:t>kapaciteteve</a:t>
            </a:r>
            <a:endParaRPr sz="2400">
              <a:latin typeface="Carlito"/>
              <a:cs typeface="Carlito"/>
            </a:endParaRPr>
          </a:p>
          <a:p>
            <a:pPr marL="355600" indent="-343535">
              <a:lnSpc>
                <a:spcPct val="100000"/>
              </a:lnSpc>
              <a:spcBef>
                <a:spcPts val="575"/>
              </a:spcBef>
              <a:buSzPct val="95833"/>
              <a:buFont typeface="Arial"/>
              <a:buChar char="•"/>
              <a:tabLst>
                <a:tab pos="355600" algn="l"/>
                <a:tab pos="356235" algn="l"/>
              </a:tabLst>
            </a:pPr>
            <a:r>
              <a:rPr sz="2400" spc="-5" dirty="0">
                <a:latin typeface="Carlito"/>
                <a:cs typeface="Carlito"/>
              </a:rPr>
              <a:t>5. </a:t>
            </a:r>
            <a:r>
              <a:rPr sz="2400" spc="-10" dirty="0">
                <a:latin typeface="Carlito"/>
                <a:cs typeface="Carlito"/>
              </a:rPr>
              <a:t>Kuadri </a:t>
            </a:r>
            <a:r>
              <a:rPr sz="2400" dirty="0">
                <a:latin typeface="Carlito"/>
                <a:cs typeface="Carlito"/>
              </a:rPr>
              <a:t>ligjor </a:t>
            </a:r>
            <a:r>
              <a:rPr sz="2400" spc="-5" dirty="0">
                <a:latin typeface="Carlito"/>
                <a:cs typeface="Carlito"/>
              </a:rPr>
              <a:t>dhe </a:t>
            </a:r>
            <a:r>
              <a:rPr sz="2400" spc="-10" dirty="0">
                <a:latin typeface="Carlito"/>
                <a:cs typeface="Carlito"/>
              </a:rPr>
              <a:t>kërkimi </a:t>
            </a:r>
            <a:r>
              <a:rPr sz="2400" spc="-5" dirty="0">
                <a:latin typeface="Carlito"/>
                <a:cs typeface="Carlito"/>
              </a:rPr>
              <a:t>në </a:t>
            </a:r>
            <a:r>
              <a:rPr sz="2400" spc="-30" dirty="0">
                <a:latin typeface="Carlito"/>
                <a:cs typeface="Carlito"/>
              </a:rPr>
              <a:t>këtë</a:t>
            </a:r>
            <a:r>
              <a:rPr sz="2400" spc="-65" dirty="0">
                <a:latin typeface="Carlito"/>
                <a:cs typeface="Carlito"/>
              </a:rPr>
              <a:t> </a:t>
            </a:r>
            <a:r>
              <a:rPr sz="2400" spc="-5" dirty="0">
                <a:latin typeface="Carlito"/>
                <a:cs typeface="Carlito"/>
              </a:rPr>
              <a:t>fushë</a:t>
            </a:r>
            <a:endParaRPr sz="2400">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140" y="520039"/>
            <a:ext cx="8010525" cy="2269490"/>
          </a:xfrm>
          <a:prstGeom prst="rect">
            <a:avLst/>
          </a:prstGeom>
        </p:spPr>
        <p:txBody>
          <a:bodyPr vert="horz" wrap="square" lIns="0" tIns="109855" rIns="0" bIns="0" rtlCol="0">
            <a:spAutoFit/>
          </a:bodyPr>
          <a:lstStyle/>
          <a:p>
            <a:pPr marL="355600" indent="-343535">
              <a:lnSpc>
                <a:spcPct val="100000"/>
              </a:lnSpc>
              <a:spcBef>
                <a:spcPts val="865"/>
              </a:spcBef>
              <a:buFont typeface="Arial"/>
              <a:buChar char="•"/>
              <a:tabLst>
                <a:tab pos="355600" algn="l"/>
                <a:tab pos="356235" algn="l"/>
              </a:tabLst>
            </a:pPr>
            <a:r>
              <a:rPr sz="3200" b="1" spc="-5" dirty="0">
                <a:latin typeface="Carlito"/>
                <a:cs typeface="Carlito"/>
              </a:rPr>
              <a:t>Masa për </a:t>
            </a:r>
            <a:r>
              <a:rPr sz="3200" b="1" spc="-220" dirty="0">
                <a:latin typeface="Trebuchet MS"/>
                <a:cs typeface="Trebuchet MS"/>
              </a:rPr>
              <a:t>t’u</a:t>
            </a:r>
            <a:r>
              <a:rPr sz="3200" b="1" spc="-260" dirty="0">
                <a:latin typeface="Trebuchet MS"/>
                <a:cs typeface="Trebuchet MS"/>
              </a:rPr>
              <a:t> </a:t>
            </a:r>
            <a:r>
              <a:rPr sz="3200" b="1" spc="-10" dirty="0">
                <a:latin typeface="Carlito"/>
                <a:cs typeface="Carlito"/>
              </a:rPr>
              <a:t>ndërmarrë</a:t>
            </a:r>
            <a:endParaRPr sz="3200">
              <a:latin typeface="Carlito"/>
              <a:cs typeface="Carlito"/>
            </a:endParaRPr>
          </a:p>
          <a:p>
            <a:pPr marL="355600" indent="-343535">
              <a:lnSpc>
                <a:spcPct val="100000"/>
              </a:lnSpc>
              <a:spcBef>
                <a:spcPts val="770"/>
              </a:spcBef>
              <a:buFont typeface="Arial"/>
              <a:buChar char="•"/>
              <a:tabLst>
                <a:tab pos="355600" algn="l"/>
                <a:tab pos="356235" algn="l"/>
              </a:tabLst>
            </a:pPr>
            <a:r>
              <a:rPr sz="3200" spc="-10" dirty="0">
                <a:latin typeface="Carlito"/>
                <a:cs typeface="Carlito"/>
              </a:rPr>
              <a:t>Ashensorë, rampa </a:t>
            </a:r>
            <a:r>
              <a:rPr sz="3200" spc="-5" dirty="0">
                <a:latin typeface="Carlito"/>
                <a:cs typeface="Carlito"/>
              </a:rPr>
              <a:t>dhe</a:t>
            </a:r>
            <a:r>
              <a:rPr sz="3200" spc="15" dirty="0">
                <a:latin typeface="Carlito"/>
                <a:cs typeface="Carlito"/>
              </a:rPr>
              <a:t> </a:t>
            </a:r>
            <a:r>
              <a:rPr sz="3200" spc="-20" dirty="0">
                <a:latin typeface="Carlito"/>
                <a:cs typeface="Carlito"/>
              </a:rPr>
              <a:t>sinjalistikë</a:t>
            </a:r>
            <a:endParaRPr sz="3200">
              <a:latin typeface="Carlito"/>
              <a:cs typeface="Carlito"/>
            </a:endParaRPr>
          </a:p>
          <a:p>
            <a:pPr marL="355600" marR="5080" indent="-343535">
              <a:lnSpc>
                <a:spcPct val="100000"/>
              </a:lnSpc>
              <a:spcBef>
                <a:spcPts val="770"/>
              </a:spcBef>
              <a:buFont typeface="Arial"/>
              <a:buChar char="•"/>
              <a:tabLst>
                <a:tab pos="355600" algn="l"/>
                <a:tab pos="356235" algn="l"/>
              </a:tabLst>
            </a:pPr>
            <a:r>
              <a:rPr sz="3200" spc="-5" dirty="0">
                <a:latin typeface="Carlito"/>
                <a:cs typeface="Carlito"/>
              </a:rPr>
              <a:t>Simbole </a:t>
            </a:r>
            <a:r>
              <a:rPr sz="3200" spc="-20" dirty="0">
                <a:latin typeface="Carlito"/>
                <a:cs typeface="Carlito"/>
              </a:rPr>
              <a:t>ndërkombëtare </a:t>
            </a:r>
            <a:r>
              <a:rPr sz="3200" dirty="0">
                <a:latin typeface="Carlito"/>
                <a:cs typeface="Carlito"/>
              </a:rPr>
              <a:t>në </a:t>
            </a:r>
            <a:r>
              <a:rPr sz="3200" spc="-10" dirty="0">
                <a:latin typeface="Carlito"/>
                <a:cs typeface="Carlito"/>
              </a:rPr>
              <a:t>materiale, </a:t>
            </a:r>
            <a:r>
              <a:rPr sz="3200" spc="-15" dirty="0">
                <a:latin typeface="Carlito"/>
                <a:cs typeface="Carlito"/>
              </a:rPr>
              <a:t>website  </a:t>
            </a:r>
            <a:r>
              <a:rPr sz="3200" spc="-5" dirty="0">
                <a:latin typeface="Carlito"/>
                <a:cs typeface="Carlito"/>
              </a:rPr>
              <a:t>etj.</a:t>
            </a:r>
            <a:endParaRPr sz="3200">
              <a:latin typeface="Carlito"/>
              <a:cs typeface="Carlito"/>
            </a:endParaRPr>
          </a:p>
        </p:txBody>
      </p:sp>
      <p:sp>
        <p:nvSpPr>
          <p:cNvPr id="3" name="object 3"/>
          <p:cNvSpPr/>
          <p:nvPr/>
        </p:nvSpPr>
        <p:spPr>
          <a:xfrm>
            <a:off x="4842319" y="4953000"/>
            <a:ext cx="3615880" cy="13681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56695" y="3817666"/>
            <a:ext cx="2151646" cy="21571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776986"/>
            <a:ext cx="6352540" cy="2800350"/>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Aksesibilitet do </a:t>
            </a:r>
            <a:r>
              <a:rPr sz="2000" spc="-5" dirty="0">
                <a:latin typeface="Arial"/>
                <a:cs typeface="Arial"/>
              </a:rPr>
              <a:t>të</a:t>
            </a:r>
            <a:r>
              <a:rPr sz="2000" spc="-40" dirty="0">
                <a:latin typeface="Arial"/>
                <a:cs typeface="Arial"/>
              </a:rPr>
              <a:t> </a:t>
            </a:r>
            <a:r>
              <a:rPr sz="2000" dirty="0">
                <a:latin typeface="Arial"/>
                <a:cs typeface="Arial"/>
              </a:rPr>
              <a:t>thotë:</a:t>
            </a:r>
            <a:endParaRPr sz="2000">
              <a:latin typeface="Arial"/>
              <a:cs typeface="Arial"/>
            </a:endParaRPr>
          </a:p>
          <a:p>
            <a:pPr marL="170815" indent="-158750">
              <a:lnSpc>
                <a:spcPts val="2280"/>
              </a:lnSpc>
              <a:spcBef>
                <a:spcPts val="1920"/>
              </a:spcBef>
              <a:buChar char="•"/>
              <a:tabLst>
                <a:tab pos="171450" algn="l"/>
              </a:tabLst>
            </a:pPr>
            <a:r>
              <a:rPr sz="2000" dirty="0">
                <a:latin typeface="Arial"/>
                <a:cs typeface="Arial"/>
              </a:rPr>
              <a:t>rrugë </a:t>
            </a:r>
            <a:r>
              <a:rPr sz="2000" spc="-5" dirty="0">
                <a:latin typeface="Arial"/>
                <a:cs typeface="Arial"/>
              </a:rPr>
              <a:t>të </a:t>
            </a:r>
            <a:r>
              <a:rPr sz="2000" dirty="0">
                <a:latin typeface="Arial"/>
                <a:cs typeface="Arial"/>
              </a:rPr>
              <a:t>aksesueshme për </a:t>
            </a:r>
            <a:r>
              <a:rPr sz="2000" spc="-5" dirty="0">
                <a:latin typeface="Arial"/>
                <a:cs typeface="Arial"/>
              </a:rPr>
              <a:t>të </a:t>
            </a:r>
            <a:r>
              <a:rPr sz="2000" dirty="0">
                <a:latin typeface="Arial"/>
                <a:cs typeface="Arial"/>
              </a:rPr>
              <a:t>hyrë në</a:t>
            </a:r>
            <a:r>
              <a:rPr sz="2000" spc="-135" dirty="0">
                <a:latin typeface="Arial"/>
                <a:cs typeface="Arial"/>
              </a:rPr>
              <a:t> </a:t>
            </a:r>
            <a:r>
              <a:rPr sz="2000" dirty="0">
                <a:latin typeface="Arial"/>
                <a:cs typeface="Arial"/>
              </a:rPr>
              <a:t>godina</a:t>
            </a:r>
            <a:endParaRPr sz="2000">
              <a:latin typeface="Arial"/>
              <a:cs typeface="Arial"/>
            </a:endParaRPr>
          </a:p>
          <a:p>
            <a:pPr marL="170815" indent="-158750">
              <a:lnSpc>
                <a:spcPts val="2160"/>
              </a:lnSpc>
              <a:buChar char="•"/>
              <a:tabLst>
                <a:tab pos="171450" algn="l"/>
              </a:tabLst>
            </a:pPr>
            <a:r>
              <a:rPr sz="2000" dirty="0">
                <a:latin typeface="Arial"/>
                <a:cs typeface="Arial"/>
              </a:rPr>
              <a:t>parkim </a:t>
            </a:r>
            <a:r>
              <a:rPr sz="2000" spc="-5" dirty="0">
                <a:latin typeface="Arial"/>
                <a:cs typeface="Arial"/>
              </a:rPr>
              <a:t>të</a:t>
            </a:r>
            <a:r>
              <a:rPr sz="2000" spc="-55" dirty="0">
                <a:latin typeface="Arial"/>
                <a:cs typeface="Arial"/>
              </a:rPr>
              <a:t> </a:t>
            </a:r>
            <a:r>
              <a:rPr sz="2000" dirty="0">
                <a:latin typeface="Arial"/>
                <a:cs typeface="Arial"/>
              </a:rPr>
              <a:t>aksesueshëm</a:t>
            </a:r>
            <a:endParaRPr sz="2000">
              <a:latin typeface="Arial"/>
              <a:cs typeface="Arial"/>
            </a:endParaRPr>
          </a:p>
          <a:p>
            <a:pPr marL="170815" indent="-158750">
              <a:lnSpc>
                <a:spcPts val="2160"/>
              </a:lnSpc>
              <a:buChar char="•"/>
              <a:tabLst>
                <a:tab pos="171450" algn="l"/>
              </a:tabLst>
            </a:pPr>
            <a:r>
              <a:rPr sz="2000" dirty="0">
                <a:latin typeface="Arial"/>
                <a:cs typeface="Arial"/>
              </a:rPr>
              <a:t>akses në hapësirat e</a:t>
            </a:r>
            <a:r>
              <a:rPr sz="2000" spc="-100" dirty="0">
                <a:latin typeface="Arial"/>
                <a:cs typeface="Arial"/>
              </a:rPr>
              <a:t> </a:t>
            </a:r>
            <a:r>
              <a:rPr sz="2000" dirty="0">
                <a:latin typeface="Arial"/>
                <a:cs typeface="Arial"/>
              </a:rPr>
              <a:t>përbashkëta</a:t>
            </a:r>
            <a:endParaRPr sz="2000">
              <a:latin typeface="Arial"/>
              <a:cs typeface="Arial"/>
            </a:endParaRPr>
          </a:p>
          <a:p>
            <a:pPr marL="170815" indent="-158750">
              <a:lnSpc>
                <a:spcPts val="2160"/>
              </a:lnSpc>
              <a:buChar char="•"/>
              <a:tabLst>
                <a:tab pos="171450" algn="l"/>
              </a:tabLst>
            </a:pPr>
            <a:r>
              <a:rPr sz="2000" dirty="0">
                <a:latin typeface="Arial"/>
                <a:cs typeface="Arial"/>
              </a:rPr>
              <a:t>liria për </a:t>
            </a:r>
            <a:r>
              <a:rPr sz="2000" spc="-5" dirty="0">
                <a:latin typeface="Arial"/>
                <a:cs typeface="Arial"/>
              </a:rPr>
              <a:t>të</a:t>
            </a:r>
            <a:r>
              <a:rPr sz="2000" spc="-35" dirty="0">
                <a:latin typeface="Arial"/>
                <a:cs typeface="Arial"/>
              </a:rPr>
              <a:t> </a:t>
            </a:r>
            <a:r>
              <a:rPr sz="2000" dirty="0">
                <a:latin typeface="Arial"/>
                <a:cs typeface="Arial"/>
              </a:rPr>
              <a:t>lëvizuar</a:t>
            </a:r>
            <a:endParaRPr sz="2000">
              <a:latin typeface="Arial"/>
              <a:cs typeface="Arial"/>
            </a:endParaRPr>
          </a:p>
          <a:p>
            <a:pPr marL="170815" indent="-158750">
              <a:lnSpc>
                <a:spcPts val="2160"/>
              </a:lnSpc>
              <a:buChar char="•"/>
              <a:tabLst>
                <a:tab pos="171450" algn="l"/>
              </a:tabLst>
            </a:pPr>
            <a:r>
              <a:rPr sz="2000" dirty="0">
                <a:latin typeface="Arial"/>
                <a:cs typeface="Arial"/>
              </a:rPr>
              <a:t>akses në hapësirat për takime, edukim dhe</a:t>
            </a:r>
            <a:r>
              <a:rPr sz="2000" spc="-155" dirty="0">
                <a:latin typeface="Arial"/>
                <a:cs typeface="Arial"/>
              </a:rPr>
              <a:t> </a:t>
            </a:r>
            <a:r>
              <a:rPr sz="2000" dirty="0">
                <a:latin typeface="Arial"/>
                <a:cs typeface="Arial"/>
              </a:rPr>
              <a:t>konferenca</a:t>
            </a:r>
            <a:endParaRPr sz="2000">
              <a:latin typeface="Arial"/>
              <a:cs typeface="Arial"/>
            </a:endParaRPr>
          </a:p>
          <a:p>
            <a:pPr marL="241935" indent="-229870">
              <a:lnSpc>
                <a:spcPts val="2160"/>
              </a:lnSpc>
              <a:buChar char="•"/>
              <a:tabLst>
                <a:tab pos="241300" algn="l"/>
                <a:tab pos="242570" algn="l"/>
              </a:tabLst>
            </a:pPr>
            <a:r>
              <a:rPr sz="2000" spc="-5" dirty="0">
                <a:latin typeface="Arial"/>
                <a:cs typeface="Arial"/>
              </a:rPr>
              <a:t>dyer</a:t>
            </a:r>
            <a:r>
              <a:rPr sz="2000" spc="-15" dirty="0">
                <a:latin typeface="Arial"/>
                <a:cs typeface="Arial"/>
              </a:rPr>
              <a:t> </a:t>
            </a:r>
            <a:r>
              <a:rPr sz="2000" dirty="0">
                <a:latin typeface="Arial"/>
                <a:cs typeface="Arial"/>
              </a:rPr>
              <a:t>automatike</a:t>
            </a:r>
            <a:endParaRPr sz="2000">
              <a:latin typeface="Arial"/>
              <a:cs typeface="Arial"/>
            </a:endParaRPr>
          </a:p>
          <a:p>
            <a:pPr marL="170815" indent="-158750">
              <a:lnSpc>
                <a:spcPts val="2160"/>
              </a:lnSpc>
              <a:buChar char="•"/>
              <a:tabLst>
                <a:tab pos="171450" algn="l"/>
              </a:tabLst>
            </a:pPr>
            <a:r>
              <a:rPr sz="2000" dirty="0">
                <a:latin typeface="Arial"/>
                <a:cs typeface="Arial"/>
              </a:rPr>
              <a:t>plan emergjence i</a:t>
            </a:r>
            <a:r>
              <a:rPr sz="2000" spc="-55" dirty="0">
                <a:latin typeface="Arial"/>
                <a:cs typeface="Arial"/>
              </a:rPr>
              <a:t> </a:t>
            </a:r>
            <a:r>
              <a:rPr sz="2000" dirty="0">
                <a:latin typeface="Arial"/>
                <a:cs typeface="Arial"/>
              </a:rPr>
              <a:t>aksesueshëm</a:t>
            </a:r>
            <a:endParaRPr sz="2000">
              <a:latin typeface="Arial"/>
              <a:cs typeface="Arial"/>
            </a:endParaRPr>
          </a:p>
          <a:p>
            <a:pPr marL="102235" indent="-90170">
              <a:lnSpc>
                <a:spcPts val="2280"/>
              </a:lnSpc>
              <a:buChar char="•"/>
              <a:tabLst>
                <a:tab pos="102870" algn="l"/>
              </a:tabLst>
            </a:pPr>
            <a:r>
              <a:rPr sz="2000" dirty="0">
                <a:latin typeface="Arial"/>
                <a:cs typeface="Arial"/>
              </a:rPr>
              <a:t>etj</a:t>
            </a:r>
            <a:endParaRPr sz="2000">
              <a:latin typeface="Arial"/>
              <a:cs typeface="Arial"/>
            </a:endParaRPr>
          </a:p>
        </p:txBody>
      </p:sp>
      <p:sp>
        <p:nvSpPr>
          <p:cNvPr id="3" name="object 3"/>
          <p:cNvSpPr/>
          <p:nvPr/>
        </p:nvSpPr>
        <p:spPr>
          <a:xfrm>
            <a:off x="304800" y="5117338"/>
            <a:ext cx="2667000" cy="14930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48000" y="5105400"/>
            <a:ext cx="2286000" cy="1524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469128" y="4191000"/>
            <a:ext cx="1617472" cy="2438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162800" y="4114863"/>
            <a:ext cx="1676400" cy="250952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Εικόνα 2"/>
          <p:cNvPicPr>
            <a:picLocks noChangeAspect="1"/>
          </p:cNvPicPr>
          <p:nvPr/>
        </p:nvPicPr>
        <p:blipFill>
          <a:blip r:embed="rId2" cstate="print">
            <a:extLst>
              <a:ext uri="{28A0092B-C50C-407E-A947-70E740481C1C}">
                <a14:useLocalDpi xmlns:a14="http://schemas.microsoft.com/office/drawing/2010/main" val="0"/>
              </a:ext>
            </a:extLst>
          </a:blip>
          <a:srcRect t="5943" b="9525"/>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Τίτλος 1"/>
          <p:cNvSpPr txBox="1">
            <a:spLocks/>
          </p:cNvSpPr>
          <p:nvPr/>
        </p:nvSpPr>
        <p:spPr bwMode="auto">
          <a:xfrm>
            <a:off x="1743075" y="3314700"/>
            <a:ext cx="5829300" cy="1552575"/>
          </a:xfrm>
          <a:prstGeom prst="rect">
            <a:avLst/>
          </a:prstGeom>
          <a:solidFill>
            <a:srgbClr val="000000">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10000"/>
              </a:lnSpc>
            </a:pPr>
            <a:r>
              <a:rPr lang="en-US" sz="3300">
                <a:solidFill>
                  <a:schemeClr val="bg1"/>
                </a:solidFill>
                <a:latin typeface="Eurostile LT Bold"/>
              </a:rPr>
              <a:t>4PLUS</a:t>
            </a:r>
            <a:endParaRPr lang="en-US" sz="3300">
              <a:solidFill>
                <a:schemeClr val="bg1"/>
              </a:solidFill>
              <a:latin typeface="Eurostile LT Condensed"/>
            </a:endParaRPr>
          </a:p>
        </p:txBody>
      </p:sp>
      <p:sp>
        <p:nvSpPr>
          <p:cNvPr id="6" name="Ορθογώνιο 5">
            <a:extLst>
              <a:ext uri="{FF2B5EF4-FFF2-40B4-BE49-F238E27FC236}"/>
            </a:extLst>
          </p:cNvPr>
          <p:cNvSpPr/>
          <p:nvPr/>
        </p:nvSpPr>
        <p:spPr>
          <a:xfrm>
            <a:off x="1743075" y="4867275"/>
            <a:ext cx="5829300" cy="772716"/>
          </a:xfrm>
          <a:prstGeom prst="rect">
            <a:avLst/>
          </a:prstGeom>
          <a:solidFill>
            <a:srgbClr val="E34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err="1">
                <a:latin typeface="Eurostile LT Condensed" panose="02000506030000020004" pitchFamily="2" charset="0"/>
              </a:rPr>
              <a:t>Një</a:t>
            </a:r>
            <a:r>
              <a:rPr lang="en-GB" sz="2400" dirty="0">
                <a:latin typeface="Eurostile LT Condensed" panose="02000506030000020004" pitchFamily="2" charset="0"/>
              </a:rPr>
              <a:t> problem </a:t>
            </a:r>
            <a:r>
              <a:rPr lang="en-GB" sz="2400" dirty="0" err="1">
                <a:latin typeface="Eurostile LT Condensed" panose="02000506030000020004" pitchFamily="2" charset="0"/>
              </a:rPr>
              <a:t>i</a:t>
            </a:r>
            <a:r>
              <a:rPr lang="en-GB" sz="2400" dirty="0">
                <a:latin typeface="Eurostile LT Condensed" panose="02000506030000020004" pitchFamily="2" charset="0"/>
              </a:rPr>
              <a:t> </a:t>
            </a:r>
            <a:r>
              <a:rPr lang="en-GB" sz="2400" dirty="0" err="1">
                <a:latin typeface="Eurostile LT Condensed" panose="02000506030000020004" pitchFamily="2" charset="0"/>
              </a:rPr>
              <a:t>përbashkët</a:t>
            </a:r>
            <a:r>
              <a:rPr lang="en-GB" sz="2400" dirty="0">
                <a:latin typeface="Eurostile LT Condensed" panose="02000506030000020004" pitchFamily="2" charset="0"/>
              </a:rPr>
              <a:t>, </a:t>
            </a:r>
            <a:r>
              <a:rPr lang="en-GB" sz="2400" dirty="0" err="1">
                <a:latin typeface="Eurostile LT Condensed" panose="02000506030000020004" pitchFamily="2" charset="0"/>
              </a:rPr>
              <a:t>një</a:t>
            </a:r>
            <a:r>
              <a:rPr lang="en-GB" sz="2400" dirty="0">
                <a:latin typeface="Eurostile LT Condensed" panose="02000506030000020004" pitchFamily="2" charset="0"/>
              </a:rPr>
              <a:t> vision </a:t>
            </a:r>
            <a:r>
              <a:rPr lang="en-GB" sz="2400" dirty="0" err="1">
                <a:latin typeface="Eurostile LT Condensed" panose="02000506030000020004" pitchFamily="2" charset="0"/>
              </a:rPr>
              <a:t>i</a:t>
            </a:r>
            <a:r>
              <a:rPr lang="en-GB" sz="2400" dirty="0">
                <a:latin typeface="Eurostile LT Condensed" panose="02000506030000020004" pitchFamily="2" charset="0"/>
              </a:rPr>
              <a:t> </a:t>
            </a:r>
            <a:r>
              <a:rPr lang="en-GB" sz="2400" dirty="0" err="1">
                <a:latin typeface="Eurostile LT Condensed" panose="02000506030000020004" pitchFamily="2" charset="0"/>
              </a:rPr>
              <a:t>ndarë</a:t>
            </a:r>
            <a:r>
              <a:rPr lang="en-GB" sz="2400" dirty="0">
                <a:latin typeface="Eurostile LT Condensed" panose="02000506030000020004" pitchFamily="2" charset="0"/>
              </a:rPr>
              <a:t>….</a:t>
            </a:r>
          </a:p>
        </p:txBody>
      </p:sp>
    </p:spTree>
    <p:extLst>
      <p:ext uri="{BB962C8B-B14F-4D97-AF65-F5344CB8AC3E}">
        <p14:creationId xmlns:p14="http://schemas.microsoft.com/office/powerpoint/2010/main" val="385386090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140" y="558749"/>
            <a:ext cx="7128509" cy="3534410"/>
          </a:xfrm>
          <a:prstGeom prst="rect">
            <a:avLst/>
          </a:prstGeom>
        </p:spPr>
        <p:txBody>
          <a:bodyPr vert="horz" wrap="square" lIns="0" tIns="12700" rIns="0" bIns="0" rtlCol="0">
            <a:spAutoFit/>
          </a:bodyPr>
          <a:lstStyle/>
          <a:p>
            <a:pPr marL="120014" indent="-107950">
              <a:lnSpc>
                <a:spcPct val="100000"/>
              </a:lnSpc>
              <a:spcBef>
                <a:spcPts val="100"/>
              </a:spcBef>
              <a:buSzPct val="95833"/>
              <a:buChar char="•"/>
              <a:tabLst>
                <a:tab pos="120650" algn="l"/>
              </a:tabLst>
            </a:pPr>
            <a:r>
              <a:rPr sz="2400" spc="-5" dirty="0">
                <a:latin typeface="Arial"/>
                <a:cs typeface="Arial"/>
              </a:rPr>
              <a:t>MANUAL </a:t>
            </a:r>
            <a:r>
              <a:rPr sz="2400" spc="-10" dirty="0">
                <a:latin typeface="Arial"/>
                <a:cs typeface="Arial"/>
              </a:rPr>
              <a:t>PER</a:t>
            </a:r>
            <a:r>
              <a:rPr sz="2400" spc="-60" dirty="0">
                <a:latin typeface="Arial"/>
                <a:cs typeface="Arial"/>
              </a:rPr>
              <a:t> </a:t>
            </a:r>
            <a:r>
              <a:rPr sz="2400" spc="-25" dirty="0">
                <a:latin typeface="Arial"/>
                <a:cs typeface="Arial"/>
              </a:rPr>
              <a:t>DIZAJNERAT</a:t>
            </a:r>
            <a:endParaRPr sz="2400">
              <a:latin typeface="Arial"/>
              <a:cs typeface="Arial"/>
            </a:endParaRPr>
          </a:p>
          <a:p>
            <a:pPr marL="88900" marR="5080">
              <a:lnSpc>
                <a:spcPct val="100000"/>
              </a:lnSpc>
              <a:spcBef>
                <a:spcPts val="1340"/>
              </a:spcBef>
            </a:pPr>
            <a:r>
              <a:rPr sz="1600" spc="-5" dirty="0">
                <a:latin typeface="Arial"/>
                <a:cs typeface="Arial"/>
              </a:rPr>
              <a:t>Bazuar në Rregulloren “Për përdorimin e fasiliteteve nga personat me aftësi të  kufizuar"</a:t>
            </a:r>
            <a:endParaRPr sz="1600">
              <a:latin typeface="Arial"/>
              <a:cs typeface="Arial"/>
            </a:endParaRPr>
          </a:p>
          <a:p>
            <a:pPr marL="83820" indent="-71755">
              <a:lnSpc>
                <a:spcPct val="100000"/>
              </a:lnSpc>
              <a:spcBef>
                <a:spcPts val="365"/>
              </a:spcBef>
              <a:buSzPct val="93750"/>
              <a:buChar char="•"/>
              <a:tabLst>
                <a:tab pos="84455" algn="l"/>
              </a:tabLst>
            </a:pPr>
            <a:r>
              <a:rPr sz="1600" spc="-5" dirty="0">
                <a:latin typeface="Arial"/>
                <a:cs typeface="Arial"/>
              </a:rPr>
              <a:t>Kalimet e</a:t>
            </a:r>
            <a:r>
              <a:rPr sz="1600" spc="-10" dirty="0">
                <a:latin typeface="Arial"/>
                <a:cs typeface="Arial"/>
              </a:rPr>
              <a:t> </a:t>
            </a:r>
            <a:r>
              <a:rPr sz="1600" spc="-5" dirty="0">
                <a:latin typeface="Arial"/>
                <a:cs typeface="Arial"/>
              </a:rPr>
              <a:t>këmbësorëve</a:t>
            </a:r>
            <a:endParaRPr sz="1600">
              <a:latin typeface="Arial"/>
              <a:cs typeface="Arial"/>
            </a:endParaRPr>
          </a:p>
          <a:p>
            <a:pPr marL="83820" indent="-71755">
              <a:lnSpc>
                <a:spcPct val="100000"/>
              </a:lnSpc>
              <a:buSzPct val="93750"/>
              <a:buChar char="•"/>
              <a:tabLst>
                <a:tab pos="84455" algn="l"/>
              </a:tabLst>
            </a:pPr>
            <a:r>
              <a:rPr sz="1600" spc="-5" dirty="0">
                <a:latin typeface="Arial"/>
                <a:cs typeface="Arial"/>
              </a:rPr>
              <a:t>Parkimi</a:t>
            </a:r>
            <a:endParaRPr sz="1600">
              <a:latin typeface="Arial"/>
              <a:cs typeface="Arial"/>
            </a:endParaRPr>
          </a:p>
          <a:p>
            <a:pPr marL="83820" indent="-71755">
              <a:lnSpc>
                <a:spcPct val="100000"/>
              </a:lnSpc>
              <a:buSzPct val="93750"/>
              <a:buChar char="•"/>
              <a:tabLst>
                <a:tab pos="84455" algn="l"/>
              </a:tabLst>
            </a:pPr>
            <a:r>
              <a:rPr sz="1600" spc="-5" dirty="0">
                <a:latin typeface="Arial"/>
                <a:cs typeface="Arial"/>
              </a:rPr>
              <a:t>Rampat</a:t>
            </a:r>
            <a:endParaRPr sz="1600">
              <a:latin typeface="Arial"/>
              <a:cs typeface="Arial"/>
            </a:endParaRPr>
          </a:p>
          <a:p>
            <a:pPr marL="83820" indent="-71755">
              <a:lnSpc>
                <a:spcPct val="100000"/>
              </a:lnSpc>
              <a:buSzPct val="93750"/>
              <a:buChar char="•"/>
              <a:tabLst>
                <a:tab pos="84455" algn="l"/>
              </a:tabLst>
            </a:pPr>
            <a:r>
              <a:rPr sz="1600" dirty="0">
                <a:latin typeface="Arial"/>
                <a:cs typeface="Arial"/>
              </a:rPr>
              <a:t>Shkallët</a:t>
            </a:r>
            <a:endParaRPr sz="1600">
              <a:latin typeface="Arial"/>
              <a:cs typeface="Arial"/>
            </a:endParaRPr>
          </a:p>
          <a:p>
            <a:pPr marL="83820" indent="-71755">
              <a:lnSpc>
                <a:spcPct val="100000"/>
              </a:lnSpc>
              <a:buSzPct val="93750"/>
              <a:buChar char="•"/>
              <a:tabLst>
                <a:tab pos="84455" algn="l"/>
              </a:tabLst>
            </a:pPr>
            <a:r>
              <a:rPr sz="1600" spc="-10" dirty="0">
                <a:latin typeface="Arial"/>
                <a:cs typeface="Arial"/>
              </a:rPr>
              <a:t>Hyrjet </a:t>
            </a:r>
            <a:r>
              <a:rPr sz="1600" spc="-5" dirty="0">
                <a:latin typeface="Arial"/>
                <a:cs typeface="Arial"/>
              </a:rPr>
              <a:t>në</a:t>
            </a:r>
            <a:r>
              <a:rPr sz="1600" spc="40" dirty="0">
                <a:latin typeface="Arial"/>
                <a:cs typeface="Arial"/>
              </a:rPr>
              <a:t> </a:t>
            </a:r>
            <a:r>
              <a:rPr sz="1600" spc="-5" dirty="0">
                <a:latin typeface="Arial"/>
                <a:cs typeface="Arial"/>
              </a:rPr>
              <a:t>godina</a:t>
            </a:r>
            <a:endParaRPr sz="1600">
              <a:latin typeface="Arial"/>
              <a:cs typeface="Arial"/>
            </a:endParaRPr>
          </a:p>
          <a:p>
            <a:pPr marL="83820" indent="-71755">
              <a:lnSpc>
                <a:spcPct val="100000"/>
              </a:lnSpc>
              <a:buSzPct val="93750"/>
              <a:buChar char="•"/>
              <a:tabLst>
                <a:tab pos="84455" algn="l"/>
              </a:tabLst>
            </a:pPr>
            <a:r>
              <a:rPr sz="1600" spc="-5" dirty="0">
                <a:latin typeface="Arial"/>
                <a:cs typeface="Arial"/>
              </a:rPr>
              <a:t>Ashensori</a:t>
            </a:r>
            <a:endParaRPr sz="1600">
              <a:latin typeface="Arial"/>
              <a:cs typeface="Arial"/>
            </a:endParaRPr>
          </a:p>
          <a:p>
            <a:pPr marL="83820" indent="-71755">
              <a:lnSpc>
                <a:spcPct val="100000"/>
              </a:lnSpc>
              <a:buSzPct val="93750"/>
              <a:buChar char="•"/>
              <a:tabLst>
                <a:tab pos="84455" algn="l"/>
              </a:tabLst>
            </a:pPr>
            <a:r>
              <a:rPr sz="1600" spc="-5" dirty="0">
                <a:latin typeface="Arial"/>
                <a:cs typeface="Arial"/>
              </a:rPr>
              <a:t>Shtepitë</a:t>
            </a:r>
            <a:endParaRPr sz="1600">
              <a:latin typeface="Arial"/>
              <a:cs typeface="Arial"/>
            </a:endParaRPr>
          </a:p>
          <a:p>
            <a:pPr marL="83820" indent="-71755">
              <a:lnSpc>
                <a:spcPct val="100000"/>
              </a:lnSpc>
              <a:buSzPct val="93750"/>
              <a:buChar char="•"/>
              <a:tabLst>
                <a:tab pos="84455" algn="l"/>
              </a:tabLst>
            </a:pPr>
            <a:r>
              <a:rPr sz="1600" spc="-5" dirty="0">
                <a:latin typeface="Arial"/>
                <a:cs typeface="Arial"/>
              </a:rPr>
              <a:t>Shërbimet</a:t>
            </a:r>
            <a:r>
              <a:rPr sz="1600" spc="5" dirty="0">
                <a:latin typeface="Arial"/>
                <a:cs typeface="Arial"/>
              </a:rPr>
              <a:t> </a:t>
            </a:r>
            <a:r>
              <a:rPr sz="1600" spc="-5" dirty="0">
                <a:latin typeface="Arial"/>
                <a:cs typeface="Arial"/>
              </a:rPr>
              <a:t>higjenike</a:t>
            </a:r>
            <a:endParaRPr sz="1600">
              <a:latin typeface="Arial"/>
              <a:cs typeface="Arial"/>
            </a:endParaRPr>
          </a:p>
          <a:p>
            <a:pPr marL="83820" indent="-71755">
              <a:lnSpc>
                <a:spcPct val="100000"/>
              </a:lnSpc>
              <a:buSzPct val="93750"/>
              <a:buChar char="•"/>
              <a:tabLst>
                <a:tab pos="84455" algn="l"/>
              </a:tabLst>
            </a:pPr>
            <a:r>
              <a:rPr sz="1600" spc="-5" dirty="0">
                <a:latin typeface="Arial"/>
                <a:cs typeface="Arial"/>
              </a:rPr>
              <a:t>Ambientet e studimit dhe</a:t>
            </a:r>
            <a:r>
              <a:rPr sz="1600" spc="30" dirty="0">
                <a:latin typeface="Arial"/>
                <a:cs typeface="Arial"/>
              </a:rPr>
              <a:t> </a:t>
            </a:r>
            <a:r>
              <a:rPr sz="1600" spc="-5" dirty="0">
                <a:latin typeface="Arial"/>
                <a:cs typeface="Arial"/>
              </a:rPr>
              <a:t>punësimit</a:t>
            </a:r>
            <a:endParaRPr sz="1600">
              <a:latin typeface="Arial"/>
              <a:cs typeface="Arial"/>
            </a:endParaRPr>
          </a:p>
          <a:p>
            <a:pPr marL="83820" indent="-71755">
              <a:lnSpc>
                <a:spcPct val="100000"/>
              </a:lnSpc>
              <a:buSzPct val="93750"/>
              <a:buChar char="•"/>
              <a:tabLst>
                <a:tab pos="84455" algn="l"/>
              </a:tabLst>
            </a:pPr>
            <a:r>
              <a:rPr sz="1600" spc="-5" dirty="0">
                <a:latin typeface="Arial"/>
                <a:cs typeface="Arial"/>
              </a:rPr>
              <a:t>Fasilitetet per rekreacionin dhe</a:t>
            </a:r>
            <a:r>
              <a:rPr sz="1600" spc="15" dirty="0">
                <a:latin typeface="Arial"/>
                <a:cs typeface="Arial"/>
              </a:rPr>
              <a:t> </a:t>
            </a:r>
            <a:r>
              <a:rPr sz="1600" spc="-5" dirty="0">
                <a:latin typeface="Arial"/>
                <a:cs typeface="Arial"/>
              </a:rPr>
              <a:t>argëtimin</a:t>
            </a:r>
            <a:endParaRPr sz="1600">
              <a:latin typeface="Arial"/>
              <a:cs typeface="Arial"/>
            </a:endParaRPr>
          </a:p>
        </p:txBody>
      </p:sp>
      <p:sp>
        <p:nvSpPr>
          <p:cNvPr id="3" name="object 3"/>
          <p:cNvSpPr/>
          <p:nvPr/>
        </p:nvSpPr>
        <p:spPr>
          <a:xfrm>
            <a:off x="5029200" y="4013981"/>
            <a:ext cx="3606084" cy="23727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29200" y="1676400"/>
            <a:ext cx="3657600" cy="2209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00"/>
          </a:solidFill>
        </p:spPr>
        <p:txBody>
          <a:bodyPr wrap="square" lIns="0" tIns="0" rIns="0" bIns="0" rtlCol="0"/>
          <a:lstStyle/>
          <a:p>
            <a:endParaRPr/>
          </a:p>
        </p:txBody>
      </p:sp>
      <p:sp>
        <p:nvSpPr>
          <p:cNvPr id="3" name="object 3"/>
          <p:cNvSpPr/>
          <p:nvPr/>
        </p:nvSpPr>
        <p:spPr>
          <a:xfrm>
            <a:off x="0" y="685800"/>
            <a:ext cx="9144000" cy="5715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270375" y="4865623"/>
            <a:ext cx="4810760" cy="1123315"/>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Arial"/>
                <a:cs typeface="Arial"/>
              </a:rPr>
              <a:t>Cdokush është një gjeni në vetvete. Por nëse  ju </a:t>
            </a:r>
            <a:r>
              <a:rPr sz="1800" spc="-10" dirty="0">
                <a:solidFill>
                  <a:srgbClr val="FFFFFF"/>
                </a:solidFill>
                <a:latin typeface="Arial"/>
                <a:cs typeface="Arial"/>
              </a:rPr>
              <a:t>gjykoni </a:t>
            </a:r>
            <a:r>
              <a:rPr sz="1800" spc="-5" dirty="0">
                <a:solidFill>
                  <a:srgbClr val="FFFFFF"/>
                </a:solidFill>
                <a:latin typeface="Arial"/>
                <a:cs typeface="Arial"/>
              </a:rPr>
              <a:t>një peshk nëpërmjet aftësisë së tij  për ngjitur në një pemë, atëherë ai do </a:t>
            </a:r>
            <a:r>
              <a:rPr sz="1800" dirty="0">
                <a:solidFill>
                  <a:srgbClr val="FFFFFF"/>
                </a:solidFill>
                <a:latin typeface="Arial"/>
                <a:cs typeface="Arial"/>
              </a:rPr>
              <a:t>ta </a:t>
            </a:r>
            <a:r>
              <a:rPr sz="1800" spc="-5" dirty="0">
                <a:solidFill>
                  <a:srgbClr val="FFFFFF"/>
                </a:solidFill>
                <a:latin typeface="Arial"/>
                <a:cs typeface="Arial"/>
              </a:rPr>
              <a:t>jetojë  gjithë jetën e tij duke menduar që është</a:t>
            </a:r>
            <a:r>
              <a:rPr sz="1800" spc="55" dirty="0">
                <a:solidFill>
                  <a:srgbClr val="FFFFFF"/>
                </a:solidFill>
                <a:latin typeface="Arial"/>
                <a:cs typeface="Arial"/>
              </a:rPr>
              <a:t> </a:t>
            </a:r>
            <a:r>
              <a:rPr sz="1800" spc="-5" dirty="0">
                <a:solidFill>
                  <a:srgbClr val="FFFFFF"/>
                </a:solidFill>
                <a:latin typeface="Arial"/>
                <a:cs typeface="Arial"/>
              </a:rPr>
              <a:t>budalla</a:t>
            </a:r>
            <a:endParaRPr sz="18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40532" y="1243013"/>
            <a:ext cx="7456885" cy="369332"/>
          </a:xfrm>
        </p:spPr>
        <p:txBody>
          <a:bodyPr/>
          <a:lstStyle/>
          <a:p>
            <a:r>
              <a:rPr lang="sq-AL" sz="2400"/>
              <a:t>MENAXHIMI </a:t>
            </a:r>
            <a:r>
              <a:rPr lang="en-US" sz="2400"/>
              <a:t>I</a:t>
            </a:r>
            <a:r>
              <a:rPr lang="sq-AL" sz="2400"/>
              <a:t> EMERGJENCAVE CIVILE</a:t>
            </a:r>
            <a:endParaRPr lang="en-US" altLang="sq-AL" sz="2250">
              <a:latin typeface="Century Gothic" panose="020B0502020202020204" pitchFamily="34" charset="0"/>
            </a:endParaRPr>
          </a:p>
        </p:txBody>
      </p:sp>
      <p:sp>
        <p:nvSpPr>
          <p:cNvPr id="121859" name="Subtitle 2"/>
          <p:cNvSpPr>
            <a:spLocks noGrp="1"/>
          </p:cNvSpPr>
          <p:nvPr>
            <p:ph idx="1"/>
          </p:nvPr>
        </p:nvSpPr>
        <p:spPr>
          <a:xfrm>
            <a:off x="342900" y="2034779"/>
            <a:ext cx="8440341" cy="2970044"/>
          </a:xfrm>
        </p:spPr>
        <p:txBody>
          <a:bodyPr/>
          <a:lstStyle/>
          <a:p>
            <a:pPr>
              <a:buFont typeface="Wingdings" panose="05000000000000000000" pitchFamily="2" charset="2"/>
              <a:buChar char="q"/>
            </a:pPr>
            <a:r>
              <a:rPr lang="sq-AL" sz="1500" b="1" dirty="0">
                <a:solidFill>
                  <a:srgbClr val="FF0000"/>
                </a:solidFill>
              </a:rPr>
              <a:t>Çfarë janë Fatkeqësitë Civile</a:t>
            </a:r>
            <a:r>
              <a:rPr lang="sq-AL" sz="1500" b="1" dirty="0" smtClean="0">
                <a:solidFill>
                  <a:srgbClr val="FF0000"/>
                </a:solidFill>
              </a:rPr>
              <a:t>?</a:t>
            </a:r>
            <a:endParaRPr lang="en-US" sz="1500" b="1" dirty="0" smtClean="0">
              <a:solidFill>
                <a:srgbClr val="FF0000"/>
              </a:solidFill>
            </a:endParaRPr>
          </a:p>
          <a:p>
            <a:endParaRPr lang="en-US" sz="1600" dirty="0" smtClean="0"/>
          </a:p>
          <a:p>
            <a:pPr marL="342900" indent="-342900">
              <a:buFont typeface="+mj-lt"/>
              <a:buAutoNum type="arabicPeriod"/>
            </a:pPr>
            <a:r>
              <a:rPr lang="en-US" sz="1600" dirty="0" smtClean="0"/>
              <a:t>PËRMBYTJET</a:t>
            </a:r>
          </a:p>
          <a:p>
            <a:pPr marL="342900" indent="-342900">
              <a:buFont typeface="+mj-lt"/>
              <a:buAutoNum type="arabicPeriod"/>
            </a:pPr>
            <a:endParaRPr lang="en-US" sz="1600" dirty="0" smtClean="0"/>
          </a:p>
          <a:p>
            <a:pPr marL="342900" indent="-342900">
              <a:buFont typeface="+mj-lt"/>
              <a:buAutoNum type="arabicPeriod"/>
            </a:pPr>
            <a:r>
              <a:rPr lang="en-US" sz="1600" dirty="0"/>
              <a:t>TËRMETET</a:t>
            </a:r>
            <a:endParaRPr lang="en-US" sz="1600" dirty="0" smtClean="0"/>
          </a:p>
          <a:p>
            <a:pPr marL="342900" indent="-342900">
              <a:buFont typeface="+mj-lt"/>
              <a:buAutoNum type="arabicPeriod"/>
            </a:pPr>
            <a:endParaRPr lang="en-US" sz="1500" b="1" dirty="0" smtClean="0">
              <a:solidFill>
                <a:srgbClr val="FF0000"/>
              </a:solidFill>
            </a:endParaRPr>
          </a:p>
          <a:p>
            <a:pPr marL="342900" indent="-342900" algn="just">
              <a:buFont typeface="+mj-lt"/>
              <a:buAutoNum type="arabicPeriod"/>
            </a:pPr>
            <a:r>
              <a:rPr lang="en-US" sz="1600" dirty="0"/>
              <a:t>RRËSHQITJET E </a:t>
            </a:r>
            <a:r>
              <a:rPr lang="en-US" sz="1600" dirty="0" smtClean="0"/>
              <a:t>TOKËS</a:t>
            </a:r>
          </a:p>
          <a:p>
            <a:pPr marL="342900" indent="-342900" algn="just">
              <a:buFont typeface="+mj-lt"/>
              <a:buAutoNum type="arabicPeriod"/>
            </a:pPr>
            <a:endParaRPr lang="en-US" sz="1600" dirty="0" smtClean="0"/>
          </a:p>
          <a:p>
            <a:pPr marL="342900" indent="-342900" algn="just">
              <a:buFont typeface="+mj-lt"/>
              <a:buAutoNum type="arabicPeriod"/>
            </a:pPr>
            <a:r>
              <a:rPr lang="en-US" sz="1600" dirty="0" smtClean="0"/>
              <a:t>EPIDEMITË</a:t>
            </a:r>
          </a:p>
          <a:p>
            <a:pPr marL="342900" indent="-342900" algn="just">
              <a:buFont typeface="+mj-lt"/>
              <a:buAutoNum type="arabicPeriod"/>
            </a:pPr>
            <a:endParaRPr lang="en-US" sz="1600" dirty="0"/>
          </a:p>
          <a:p>
            <a:pPr marL="342900" indent="-342900" algn="just">
              <a:buFont typeface="+mj-lt"/>
              <a:buAutoNum type="arabicPeriod"/>
            </a:pPr>
            <a:r>
              <a:rPr lang="en-US" sz="1600" dirty="0"/>
              <a:t>ZJARRET</a:t>
            </a:r>
          </a:p>
          <a:p>
            <a:pPr marL="342900" indent="-342900">
              <a:buFont typeface="+mj-lt"/>
              <a:buAutoNum type="arabicPeriod"/>
            </a:pPr>
            <a:endParaRPr lang="sq-AL" sz="1500" b="1" dirty="0">
              <a:solidFill>
                <a:srgbClr val="FF0000"/>
              </a:solidFill>
            </a:endParaRPr>
          </a:p>
        </p:txBody>
      </p:sp>
      <p:cxnSp>
        <p:nvCxnSpPr>
          <p:cNvPr id="5" name="Straight Connector 4"/>
          <p:cNvCxnSpPr/>
          <p:nvPr/>
        </p:nvCxnSpPr>
        <p:spPr>
          <a:xfrm>
            <a:off x="440531" y="1864519"/>
            <a:ext cx="72675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3617" y="5730479"/>
            <a:ext cx="843081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90800"/>
            <a:ext cx="4275534" cy="256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114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3616" y="1152525"/>
            <a:ext cx="7456884" cy="346249"/>
          </a:xfrm>
        </p:spPr>
        <p:txBody>
          <a:bodyPr/>
          <a:lstStyle/>
          <a:p>
            <a:r>
              <a:rPr lang="en-US" altLang="sq-AL" sz="2250" dirty="0" err="1">
                <a:latin typeface="Century Gothic" panose="020B0502020202020204" pitchFamily="34" charset="0"/>
              </a:rPr>
              <a:t>Fondi</a:t>
            </a:r>
            <a:r>
              <a:rPr lang="en-US" altLang="sq-AL" sz="2250" dirty="0">
                <a:latin typeface="Century Gothic" panose="020B0502020202020204" pitchFamily="34" charset="0"/>
              </a:rPr>
              <a:t> reserve </a:t>
            </a:r>
            <a:r>
              <a:rPr lang="en-US" altLang="sq-AL" sz="2250" dirty="0" err="1">
                <a:latin typeface="Century Gothic" panose="020B0502020202020204" pitchFamily="34" charset="0"/>
              </a:rPr>
              <a:t>i</a:t>
            </a:r>
            <a:r>
              <a:rPr lang="en-US" altLang="sq-AL" sz="2250" dirty="0">
                <a:latin typeface="Century Gothic" panose="020B0502020202020204" pitchFamily="34" charset="0"/>
              </a:rPr>
              <a:t> </a:t>
            </a:r>
            <a:r>
              <a:rPr lang="en-US" altLang="sq-AL" sz="2250" dirty="0" err="1">
                <a:latin typeface="Century Gothic" panose="020B0502020202020204" pitchFamily="34" charset="0"/>
              </a:rPr>
              <a:t>shpenzuar</a:t>
            </a:r>
            <a:endParaRPr lang="sq-AL" altLang="sq-AL" sz="2250" dirty="0">
              <a:latin typeface="Century Gothic" panose="020B0502020202020204" pitchFamily="34" charset="0"/>
            </a:endParaRPr>
          </a:p>
        </p:txBody>
      </p:sp>
      <p:cxnSp>
        <p:nvCxnSpPr>
          <p:cNvPr id="5" name="Straight Connector 4"/>
          <p:cNvCxnSpPr/>
          <p:nvPr/>
        </p:nvCxnSpPr>
        <p:spPr>
          <a:xfrm>
            <a:off x="440531" y="1864519"/>
            <a:ext cx="72675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0531" y="5811441"/>
            <a:ext cx="843081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681687" y="2253854"/>
            <a:ext cx="6103032" cy="2607360"/>
          </a:xfrm>
          <a:prstGeom prst="rect">
            <a:avLst/>
          </a:prstGeom>
        </p:spPr>
      </p:pic>
    </p:spTree>
    <p:extLst>
      <p:ext uri="{BB962C8B-B14F-4D97-AF65-F5344CB8AC3E}">
        <p14:creationId xmlns:p14="http://schemas.microsoft.com/office/powerpoint/2010/main" val="1689581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3616" y="1152525"/>
            <a:ext cx="7456884" cy="346249"/>
          </a:xfrm>
        </p:spPr>
        <p:txBody>
          <a:bodyPr/>
          <a:lstStyle/>
          <a:p>
            <a:r>
              <a:rPr lang="sq-AL" altLang="sq-AL" sz="2250">
                <a:latin typeface="Century Gothic" panose="020B0502020202020204" pitchFamily="34" charset="0"/>
              </a:rPr>
              <a:t>Objektivat specifik të projektit</a:t>
            </a:r>
          </a:p>
        </p:txBody>
      </p:sp>
      <p:sp>
        <p:nvSpPr>
          <p:cNvPr id="3" name="Subtitle 2"/>
          <p:cNvSpPr>
            <a:spLocks noGrp="1"/>
          </p:cNvSpPr>
          <p:nvPr>
            <p:ph idx="1"/>
          </p:nvPr>
        </p:nvSpPr>
        <p:spPr>
          <a:xfrm>
            <a:off x="342900" y="2034779"/>
            <a:ext cx="8440341" cy="3492103"/>
          </a:xfrm>
        </p:spPr>
        <p:txBody>
          <a:bodyPr rtlCol="0">
            <a:noAutofit/>
          </a:bodyPr>
          <a:lstStyle/>
          <a:p>
            <a:pPr marL="258366" indent="-258366" algn="just">
              <a:spcBef>
                <a:spcPts val="900"/>
              </a:spcBef>
              <a:spcAft>
                <a:spcPts val="450"/>
              </a:spcAft>
              <a:buClr>
                <a:schemeClr val="accent1">
                  <a:lumMod val="75000"/>
                </a:schemeClr>
              </a:buClr>
              <a:buFont typeface="Wingdings" pitchFamily="2" charset="2"/>
              <a:buChar char="q"/>
              <a:defRPr/>
            </a:pPr>
            <a:r>
              <a:rPr lang="sq-AL" sz="1350" b="1" dirty="0" err="1">
                <a:latin typeface="+mj-lt"/>
              </a:rPr>
              <a:t>OS1</a:t>
            </a:r>
            <a:r>
              <a:rPr lang="sq-AL" sz="1350" b="1" dirty="0">
                <a:latin typeface="+mj-lt"/>
              </a:rPr>
              <a:t>. </a:t>
            </a:r>
            <a:r>
              <a:rPr lang="sq-AL" sz="1350" b="1" dirty="0" err="1">
                <a:latin typeface="+mj-lt"/>
              </a:rPr>
              <a:t>Advokimi</a:t>
            </a:r>
            <a:r>
              <a:rPr lang="sq-AL" sz="1350" dirty="0">
                <a:latin typeface="+mj-lt"/>
              </a:rPr>
              <a:t>, përgjatë zonës </a:t>
            </a:r>
            <a:r>
              <a:rPr lang="sq-AL" sz="1350" dirty="0" err="1">
                <a:latin typeface="+mj-lt"/>
              </a:rPr>
              <a:t>CB</a:t>
            </a:r>
            <a:r>
              <a:rPr lang="sq-AL" sz="1350" dirty="0">
                <a:latin typeface="+mj-lt"/>
              </a:rPr>
              <a:t>, nevojën për rritje të kapaciteteve në reduktimin e riskut dhe rritjen e gatishmërisë në menaxhimin e emergjencave civile, me fokus PAK/të moshuarit;</a:t>
            </a:r>
          </a:p>
          <a:p>
            <a:pPr marL="258366" indent="-258366" algn="just">
              <a:spcBef>
                <a:spcPts val="900"/>
              </a:spcBef>
              <a:spcAft>
                <a:spcPts val="450"/>
              </a:spcAft>
              <a:buClr>
                <a:schemeClr val="accent1">
                  <a:lumMod val="75000"/>
                </a:schemeClr>
              </a:buClr>
              <a:buFont typeface="Wingdings" pitchFamily="2" charset="2"/>
              <a:buChar char="q"/>
              <a:defRPr/>
            </a:pPr>
            <a:r>
              <a:rPr lang="sq-AL" sz="1350" b="1" dirty="0" err="1">
                <a:latin typeface="+mj-lt"/>
              </a:rPr>
              <a:t>OS2</a:t>
            </a:r>
            <a:r>
              <a:rPr lang="sq-AL" sz="1350" b="1" dirty="0">
                <a:latin typeface="+mj-lt"/>
              </a:rPr>
              <a:t>. </a:t>
            </a:r>
            <a:r>
              <a:rPr lang="sq-AL" sz="1350" dirty="0">
                <a:latin typeface="+mj-lt"/>
              </a:rPr>
              <a:t>Asistence teknike për të </a:t>
            </a:r>
            <a:r>
              <a:rPr lang="sq-AL" sz="1350" b="1" dirty="0">
                <a:latin typeface="+mj-lt"/>
              </a:rPr>
              <a:t>përmirësuar njohuritë dhe aftësitë </a:t>
            </a:r>
            <a:r>
              <a:rPr lang="sq-AL" sz="1350" dirty="0">
                <a:latin typeface="+mj-lt"/>
              </a:rPr>
              <a:t>e autoriteteve vendore dhe grupeve të interesit për të reaguar ndaj fatkeqësive të shkaktuara nga natyra/njeriu, me fokus PAK/të moshuarit;</a:t>
            </a:r>
          </a:p>
          <a:p>
            <a:pPr marL="258366" indent="-258366" algn="just">
              <a:spcBef>
                <a:spcPts val="900"/>
              </a:spcBef>
              <a:spcAft>
                <a:spcPts val="450"/>
              </a:spcAft>
              <a:buClr>
                <a:schemeClr val="accent1">
                  <a:lumMod val="75000"/>
                </a:schemeClr>
              </a:buClr>
              <a:buFont typeface="Wingdings" pitchFamily="2" charset="2"/>
              <a:buChar char="q"/>
              <a:defRPr/>
            </a:pPr>
            <a:r>
              <a:rPr lang="sq-AL" sz="1350" b="1" dirty="0" err="1">
                <a:latin typeface="+mj-lt"/>
              </a:rPr>
              <a:t>OS3</a:t>
            </a:r>
            <a:r>
              <a:rPr lang="sq-AL" sz="1350" b="1" dirty="0">
                <a:latin typeface="+mj-lt"/>
              </a:rPr>
              <a:t>. Përmirësimi i komunikimit, bashkëpunimit dhe koordinimit </a:t>
            </a:r>
            <a:r>
              <a:rPr lang="sq-AL" sz="1350" dirty="0">
                <a:latin typeface="+mj-lt"/>
              </a:rPr>
              <a:t>ndërmjet sektorëve/aktorëve të interesit drejt arritjes së rezultateve gjithëpërfshirëse për parandalimin/reduktimin e rrezikut;</a:t>
            </a:r>
          </a:p>
          <a:p>
            <a:pPr marL="258366" indent="-258366" algn="just">
              <a:spcBef>
                <a:spcPts val="900"/>
              </a:spcBef>
              <a:spcAft>
                <a:spcPts val="450"/>
              </a:spcAft>
              <a:buClr>
                <a:schemeClr val="accent1">
                  <a:lumMod val="75000"/>
                </a:schemeClr>
              </a:buClr>
              <a:buFont typeface="Wingdings" pitchFamily="2" charset="2"/>
              <a:buChar char="q"/>
              <a:defRPr/>
            </a:pPr>
            <a:r>
              <a:rPr lang="sq-AL" sz="1350" b="1" dirty="0" err="1">
                <a:latin typeface="+mj-lt"/>
              </a:rPr>
              <a:t>OS4</a:t>
            </a:r>
            <a:r>
              <a:rPr lang="sq-AL" sz="1350" b="1" dirty="0">
                <a:latin typeface="+mj-lt"/>
              </a:rPr>
              <a:t>. </a:t>
            </a:r>
            <a:r>
              <a:rPr lang="sq-AL" sz="1350" dirty="0">
                <a:latin typeface="+mj-lt"/>
              </a:rPr>
              <a:t>Zhvillimi i bazave të të </a:t>
            </a:r>
            <a:r>
              <a:rPr lang="sq-AL" sz="1350" b="1" dirty="0">
                <a:latin typeface="+mj-lt"/>
              </a:rPr>
              <a:t>dhënave, standardeve, platformave trajnuese, aplikacione </a:t>
            </a:r>
            <a:r>
              <a:rPr lang="sq-AL" sz="1350" b="1" dirty="0" err="1">
                <a:latin typeface="+mj-lt"/>
              </a:rPr>
              <a:t>TIK</a:t>
            </a:r>
            <a:r>
              <a:rPr lang="sq-AL" sz="1350" dirty="0">
                <a:latin typeface="+mj-lt"/>
              </a:rPr>
              <a:t>, për të nxitur zhvillim të qëndrueshëm për parandalimin efektiv të riskut për PAK dhe të moshuarit;</a:t>
            </a:r>
          </a:p>
          <a:p>
            <a:pPr marL="258366" indent="-258366" algn="just">
              <a:spcBef>
                <a:spcPts val="900"/>
              </a:spcBef>
              <a:spcAft>
                <a:spcPts val="450"/>
              </a:spcAft>
              <a:buClr>
                <a:schemeClr val="accent1">
                  <a:lumMod val="75000"/>
                </a:schemeClr>
              </a:buClr>
              <a:buFont typeface="Wingdings" pitchFamily="2" charset="2"/>
              <a:buChar char="q"/>
              <a:defRPr/>
            </a:pPr>
            <a:r>
              <a:rPr lang="sq-AL" sz="1350" b="1" dirty="0" err="1">
                <a:latin typeface="+mj-lt"/>
              </a:rPr>
              <a:t>OS5</a:t>
            </a:r>
            <a:r>
              <a:rPr lang="sq-AL" sz="1350" b="1" dirty="0">
                <a:latin typeface="+mj-lt"/>
              </a:rPr>
              <a:t>. </a:t>
            </a:r>
            <a:r>
              <a:rPr lang="sq-AL" sz="1350" dirty="0">
                <a:latin typeface="+mj-lt"/>
              </a:rPr>
              <a:t>Përcaktimi i mekanizmave për </a:t>
            </a:r>
            <a:r>
              <a:rPr lang="sq-AL" sz="1350" b="1" dirty="0">
                <a:latin typeface="+mj-lt"/>
              </a:rPr>
              <a:t>monitorim të vazhdueshëm </a:t>
            </a:r>
            <a:r>
              <a:rPr lang="sq-AL" sz="1350" dirty="0">
                <a:latin typeface="+mj-lt"/>
              </a:rPr>
              <a:t>të progresit në rritjen e gatishmërisë në menaxhimin e emergjencave civile për PAK dhe të moshuarit.</a:t>
            </a:r>
            <a:endParaRPr lang="sq-AL" sz="1350" dirty="0">
              <a:latin typeface="+mj-lt"/>
              <a:ea typeface="Calibri" panose="020F0502020204030204" pitchFamily="34" charset="0"/>
              <a:cs typeface="Times New Roman" panose="02020603050405020304" pitchFamily="18" charset="0"/>
            </a:endParaRPr>
          </a:p>
        </p:txBody>
      </p:sp>
      <p:cxnSp>
        <p:nvCxnSpPr>
          <p:cNvPr id="5" name="Straight Connector 4"/>
          <p:cNvCxnSpPr/>
          <p:nvPr/>
        </p:nvCxnSpPr>
        <p:spPr>
          <a:xfrm>
            <a:off x="440531" y="1864519"/>
            <a:ext cx="72675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0531" y="5811441"/>
            <a:ext cx="843081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668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3616" y="1152525"/>
            <a:ext cx="7456884" cy="346249"/>
          </a:xfrm>
        </p:spPr>
        <p:txBody>
          <a:bodyPr/>
          <a:lstStyle/>
          <a:p>
            <a:r>
              <a:rPr lang="sq-AL" altLang="sq-AL" sz="2250">
                <a:latin typeface="Century Gothic" panose="020B0502020202020204" pitchFamily="34" charset="0"/>
              </a:rPr>
              <a:t>Objektivat specifik të projektit</a:t>
            </a:r>
          </a:p>
        </p:txBody>
      </p:sp>
      <p:sp>
        <p:nvSpPr>
          <p:cNvPr id="3" name="Subtitle 2"/>
          <p:cNvSpPr>
            <a:spLocks noGrp="1"/>
          </p:cNvSpPr>
          <p:nvPr>
            <p:ph idx="1"/>
          </p:nvPr>
        </p:nvSpPr>
        <p:spPr>
          <a:xfrm>
            <a:off x="342900" y="2034779"/>
            <a:ext cx="8440341" cy="3492103"/>
          </a:xfrm>
        </p:spPr>
        <p:txBody>
          <a:bodyPr rtlCol="0">
            <a:noAutofit/>
          </a:bodyPr>
          <a:lstStyle/>
          <a:p>
            <a:pPr marL="258366" indent="-258366" algn="just">
              <a:spcBef>
                <a:spcPts val="900"/>
              </a:spcBef>
              <a:spcAft>
                <a:spcPts val="450"/>
              </a:spcAft>
              <a:buClr>
                <a:schemeClr val="accent1">
                  <a:lumMod val="75000"/>
                </a:schemeClr>
              </a:buClr>
              <a:buFont typeface="Wingdings" pitchFamily="2" charset="2"/>
              <a:buChar char="q"/>
              <a:defRPr/>
            </a:pPr>
            <a:r>
              <a:rPr lang="sq-AL" sz="1350" b="1" dirty="0" err="1">
                <a:latin typeface="+mj-lt"/>
              </a:rPr>
              <a:t>OS1</a:t>
            </a:r>
            <a:r>
              <a:rPr lang="sq-AL" sz="1350" b="1" dirty="0">
                <a:latin typeface="+mj-lt"/>
              </a:rPr>
              <a:t>. </a:t>
            </a:r>
            <a:r>
              <a:rPr lang="sq-AL" sz="1350" b="1" dirty="0" err="1">
                <a:latin typeface="+mj-lt"/>
              </a:rPr>
              <a:t>Advokimi</a:t>
            </a:r>
            <a:r>
              <a:rPr lang="sq-AL" sz="1350" dirty="0">
                <a:latin typeface="+mj-lt"/>
              </a:rPr>
              <a:t>, përgjatë zonës </a:t>
            </a:r>
            <a:r>
              <a:rPr lang="sq-AL" sz="1350" dirty="0" err="1">
                <a:latin typeface="+mj-lt"/>
              </a:rPr>
              <a:t>CB</a:t>
            </a:r>
            <a:r>
              <a:rPr lang="sq-AL" sz="1350" dirty="0">
                <a:latin typeface="+mj-lt"/>
              </a:rPr>
              <a:t>, nevojën për rritje të kapaciteteve në reduktimin e riskut dhe rritjen e gatishmërisë në menaxhimin e emergjencave civile, me fokus PAK/të moshuarit;</a:t>
            </a:r>
          </a:p>
          <a:p>
            <a:pPr marL="258366" indent="-258366" algn="just">
              <a:spcBef>
                <a:spcPts val="900"/>
              </a:spcBef>
              <a:spcAft>
                <a:spcPts val="450"/>
              </a:spcAft>
              <a:buClr>
                <a:schemeClr val="accent1">
                  <a:lumMod val="75000"/>
                </a:schemeClr>
              </a:buClr>
              <a:buFont typeface="Wingdings" pitchFamily="2" charset="2"/>
              <a:buChar char="q"/>
              <a:defRPr/>
            </a:pPr>
            <a:r>
              <a:rPr lang="sq-AL" sz="1350" b="1" dirty="0" err="1">
                <a:latin typeface="+mj-lt"/>
              </a:rPr>
              <a:t>OS2</a:t>
            </a:r>
            <a:r>
              <a:rPr lang="sq-AL" sz="1350" b="1" dirty="0">
                <a:latin typeface="+mj-lt"/>
              </a:rPr>
              <a:t>. </a:t>
            </a:r>
            <a:r>
              <a:rPr lang="sq-AL" sz="1350" dirty="0">
                <a:latin typeface="+mj-lt"/>
              </a:rPr>
              <a:t>Asistence teknike për të </a:t>
            </a:r>
            <a:r>
              <a:rPr lang="sq-AL" sz="1350" b="1" dirty="0">
                <a:latin typeface="+mj-lt"/>
              </a:rPr>
              <a:t>përmirësuar njohuritë dhe aftësitë </a:t>
            </a:r>
            <a:r>
              <a:rPr lang="sq-AL" sz="1350" dirty="0">
                <a:latin typeface="+mj-lt"/>
              </a:rPr>
              <a:t>e autoriteteve vendore dhe grupeve të interesit për të reaguar ndaj fatkeqësive të shkaktuara nga natyra/njeriu, me fokus PAK/të moshuarit;</a:t>
            </a:r>
          </a:p>
          <a:p>
            <a:pPr marL="258366" indent="-258366" algn="just">
              <a:spcBef>
                <a:spcPts val="900"/>
              </a:spcBef>
              <a:spcAft>
                <a:spcPts val="450"/>
              </a:spcAft>
              <a:buClr>
                <a:schemeClr val="accent1">
                  <a:lumMod val="75000"/>
                </a:schemeClr>
              </a:buClr>
              <a:buFont typeface="Wingdings" pitchFamily="2" charset="2"/>
              <a:buChar char="q"/>
              <a:defRPr/>
            </a:pPr>
            <a:r>
              <a:rPr lang="sq-AL" sz="1350" b="1" dirty="0" err="1">
                <a:latin typeface="+mj-lt"/>
              </a:rPr>
              <a:t>OS3</a:t>
            </a:r>
            <a:r>
              <a:rPr lang="sq-AL" sz="1350" b="1" dirty="0">
                <a:latin typeface="+mj-lt"/>
              </a:rPr>
              <a:t>. Përmirësimi i komunikimit, bashkëpunimit dhe koordinimit </a:t>
            </a:r>
            <a:r>
              <a:rPr lang="sq-AL" sz="1350" dirty="0">
                <a:latin typeface="+mj-lt"/>
              </a:rPr>
              <a:t>ndërmjet sektorëve/aktorëve të interesit drejt arritjes së rezultateve gjithëpërfshirëse për parandalimin/reduktimin e rrezikut;</a:t>
            </a:r>
          </a:p>
          <a:p>
            <a:pPr marL="258366" indent="-258366" algn="just">
              <a:spcBef>
                <a:spcPts val="900"/>
              </a:spcBef>
              <a:spcAft>
                <a:spcPts val="450"/>
              </a:spcAft>
              <a:buClr>
                <a:schemeClr val="accent1">
                  <a:lumMod val="75000"/>
                </a:schemeClr>
              </a:buClr>
              <a:buFont typeface="Wingdings" pitchFamily="2" charset="2"/>
              <a:buChar char="q"/>
              <a:defRPr/>
            </a:pPr>
            <a:r>
              <a:rPr lang="sq-AL" sz="1350" b="1" dirty="0" err="1">
                <a:latin typeface="+mj-lt"/>
              </a:rPr>
              <a:t>OS4</a:t>
            </a:r>
            <a:r>
              <a:rPr lang="sq-AL" sz="1350" b="1" dirty="0">
                <a:latin typeface="+mj-lt"/>
              </a:rPr>
              <a:t>. </a:t>
            </a:r>
            <a:r>
              <a:rPr lang="sq-AL" sz="1350" dirty="0">
                <a:latin typeface="+mj-lt"/>
              </a:rPr>
              <a:t>Zhvillimi i bazave të të </a:t>
            </a:r>
            <a:r>
              <a:rPr lang="sq-AL" sz="1350" b="1" dirty="0">
                <a:latin typeface="+mj-lt"/>
              </a:rPr>
              <a:t>dhënave, standardeve, platformave trajnuese, aplikacione </a:t>
            </a:r>
            <a:r>
              <a:rPr lang="sq-AL" sz="1350" b="1" dirty="0" err="1">
                <a:latin typeface="+mj-lt"/>
              </a:rPr>
              <a:t>TIK</a:t>
            </a:r>
            <a:r>
              <a:rPr lang="sq-AL" sz="1350" dirty="0">
                <a:latin typeface="+mj-lt"/>
              </a:rPr>
              <a:t>, për të nxitur zhvillim të qëndrueshëm për parandalimin efektiv të riskut për PAK dhe të moshuarit;</a:t>
            </a:r>
          </a:p>
          <a:p>
            <a:pPr marL="258366" indent="-258366" algn="just">
              <a:spcBef>
                <a:spcPts val="900"/>
              </a:spcBef>
              <a:spcAft>
                <a:spcPts val="450"/>
              </a:spcAft>
              <a:buClr>
                <a:schemeClr val="accent1">
                  <a:lumMod val="75000"/>
                </a:schemeClr>
              </a:buClr>
              <a:buFont typeface="Wingdings" pitchFamily="2" charset="2"/>
              <a:buChar char="q"/>
              <a:defRPr/>
            </a:pPr>
            <a:r>
              <a:rPr lang="sq-AL" sz="1350" b="1" dirty="0" err="1">
                <a:latin typeface="+mj-lt"/>
              </a:rPr>
              <a:t>OS5</a:t>
            </a:r>
            <a:r>
              <a:rPr lang="sq-AL" sz="1350" b="1" dirty="0">
                <a:latin typeface="+mj-lt"/>
              </a:rPr>
              <a:t>. </a:t>
            </a:r>
            <a:r>
              <a:rPr lang="sq-AL" sz="1350" dirty="0">
                <a:latin typeface="+mj-lt"/>
              </a:rPr>
              <a:t>Përcaktimi i mekanizmave për </a:t>
            </a:r>
            <a:r>
              <a:rPr lang="sq-AL" sz="1350" b="1" dirty="0">
                <a:latin typeface="+mj-lt"/>
              </a:rPr>
              <a:t>monitorim të vazhdueshëm </a:t>
            </a:r>
            <a:r>
              <a:rPr lang="sq-AL" sz="1350" dirty="0">
                <a:latin typeface="+mj-lt"/>
              </a:rPr>
              <a:t>të progresit në rritjen e gatishmërisë në menaxhimin e emergjencave civile për PAK dhe të moshuarit.</a:t>
            </a:r>
            <a:endParaRPr lang="sq-AL" sz="1350" dirty="0">
              <a:latin typeface="+mj-lt"/>
              <a:ea typeface="Calibri" panose="020F0502020204030204" pitchFamily="34" charset="0"/>
              <a:cs typeface="Times New Roman" panose="02020603050405020304" pitchFamily="18" charset="0"/>
            </a:endParaRPr>
          </a:p>
        </p:txBody>
      </p:sp>
      <p:cxnSp>
        <p:nvCxnSpPr>
          <p:cNvPr id="5" name="Straight Connector 4"/>
          <p:cNvCxnSpPr/>
          <p:nvPr/>
        </p:nvCxnSpPr>
        <p:spPr>
          <a:xfrm>
            <a:off x="440531" y="1864519"/>
            <a:ext cx="72675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0531" y="5811441"/>
            <a:ext cx="843081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435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3616" y="1152525"/>
            <a:ext cx="7456884" cy="346249"/>
          </a:xfrm>
        </p:spPr>
        <p:txBody>
          <a:bodyPr/>
          <a:lstStyle/>
          <a:p>
            <a:r>
              <a:rPr lang="en-US" altLang="sq-AL" sz="2250" dirty="0" err="1">
                <a:latin typeface="Century Gothic" panose="020B0502020202020204" pitchFamily="34" charset="0"/>
              </a:rPr>
              <a:t>Lloji</a:t>
            </a:r>
            <a:r>
              <a:rPr lang="en-US" altLang="sq-AL" sz="2250" dirty="0">
                <a:latin typeface="Century Gothic" panose="020B0502020202020204" pitchFamily="34" charset="0"/>
              </a:rPr>
              <a:t> </a:t>
            </a:r>
            <a:r>
              <a:rPr lang="en-US" altLang="sq-AL" sz="2250" dirty="0" err="1">
                <a:latin typeface="Century Gothic" panose="020B0502020202020204" pitchFamily="34" charset="0"/>
              </a:rPr>
              <a:t>i</a:t>
            </a:r>
            <a:r>
              <a:rPr lang="en-US" altLang="sq-AL" sz="2250" dirty="0">
                <a:latin typeface="Century Gothic" panose="020B0502020202020204" pitchFamily="34" charset="0"/>
              </a:rPr>
              <a:t> </a:t>
            </a:r>
            <a:r>
              <a:rPr lang="en-US" altLang="sq-AL" sz="2250" dirty="0" err="1">
                <a:latin typeface="Century Gothic" panose="020B0502020202020204" pitchFamily="34" charset="0"/>
              </a:rPr>
              <a:t>paaftësisë</a:t>
            </a:r>
            <a:endParaRPr lang="sq-AL" altLang="sq-AL" sz="2250" dirty="0">
              <a:latin typeface="Century Gothic" panose="020B0502020202020204" pitchFamily="34" charset="0"/>
            </a:endParaRPr>
          </a:p>
        </p:txBody>
      </p:sp>
      <p:cxnSp>
        <p:nvCxnSpPr>
          <p:cNvPr id="5" name="Straight Connector 4"/>
          <p:cNvCxnSpPr/>
          <p:nvPr/>
        </p:nvCxnSpPr>
        <p:spPr>
          <a:xfrm>
            <a:off x="440531" y="1864519"/>
            <a:ext cx="72675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0531" y="5811441"/>
            <a:ext cx="843081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p:cNvPicPr>
          <p:nvPr>
            <p:ph idx="1"/>
          </p:nvPr>
        </p:nvPicPr>
        <p:blipFill>
          <a:blip r:embed="rId3"/>
          <a:stretch>
            <a:fillRect/>
          </a:stretch>
        </p:blipFill>
        <p:spPr>
          <a:xfrm>
            <a:off x="353616" y="1885339"/>
            <a:ext cx="4332762" cy="3905282"/>
          </a:xfrm>
          <a:prstGeom prst="rect">
            <a:avLst/>
          </a:prstGeom>
        </p:spPr>
      </p:pic>
    </p:spTree>
    <p:extLst>
      <p:ext uri="{BB962C8B-B14F-4D97-AF65-F5344CB8AC3E}">
        <p14:creationId xmlns:p14="http://schemas.microsoft.com/office/powerpoint/2010/main" val="2107667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8010" y="838200"/>
            <a:ext cx="8261198" cy="696595"/>
          </a:xfrm>
          <a:prstGeom prst="rect">
            <a:avLst/>
          </a:prstGeom>
        </p:spPr>
        <p:txBody>
          <a:bodyPr vert="horz" wrap="square" lIns="0" tIns="13335" rIns="0" bIns="0" rtlCol="0">
            <a:spAutoFit/>
          </a:bodyPr>
          <a:lstStyle/>
          <a:p>
            <a:pPr marL="12700">
              <a:lnSpc>
                <a:spcPct val="100000"/>
              </a:lnSpc>
              <a:spcBef>
                <a:spcPts val="105"/>
              </a:spcBef>
            </a:pPr>
            <a:r>
              <a:rPr sz="4400" spc="-15" dirty="0"/>
              <a:t>Përkufizimi </a:t>
            </a:r>
            <a:r>
              <a:rPr sz="4400" dirty="0"/>
              <a:t>i </a:t>
            </a:r>
            <a:r>
              <a:rPr sz="4400" spc="-10" dirty="0"/>
              <a:t>aftësisë </a:t>
            </a:r>
            <a:r>
              <a:rPr sz="4400" dirty="0"/>
              <a:t>së</a:t>
            </a:r>
            <a:r>
              <a:rPr sz="4400" spc="-35" dirty="0"/>
              <a:t> </a:t>
            </a:r>
            <a:r>
              <a:rPr sz="4400" spc="-15" dirty="0"/>
              <a:t>kufizuar</a:t>
            </a:r>
            <a:endParaRPr sz="4400" dirty="0"/>
          </a:p>
        </p:txBody>
      </p:sp>
      <p:sp>
        <p:nvSpPr>
          <p:cNvPr id="3" name="object 3"/>
          <p:cNvSpPr txBox="1"/>
          <p:nvPr/>
        </p:nvSpPr>
        <p:spPr>
          <a:xfrm>
            <a:off x="500081" y="1981200"/>
            <a:ext cx="8074659" cy="3229730"/>
          </a:xfrm>
          <a:prstGeom prst="rect">
            <a:avLst/>
          </a:prstGeom>
        </p:spPr>
        <p:txBody>
          <a:bodyPr vert="horz" wrap="square" lIns="0" tIns="94615" rIns="0" bIns="0" rtlCol="0">
            <a:spAutoFit/>
          </a:bodyPr>
          <a:lstStyle/>
          <a:p>
            <a:pPr marL="355600" marR="5080" indent="-343535" algn="just">
              <a:lnSpc>
                <a:spcPct val="80000"/>
              </a:lnSpc>
              <a:spcBef>
                <a:spcPts val="745"/>
              </a:spcBef>
              <a:buFont typeface="Arial"/>
              <a:buChar char="•"/>
              <a:tabLst>
                <a:tab pos="356235" algn="l"/>
              </a:tabLst>
            </a:pPr>
            <a:r>
              <a:rPr sz="2000" spc="-15" dirty="0">
                <a:latin typeface="Carlito"/>
                <a:cs typeface="Carlito"/>
              </a:rPr>
              <a:t>Gjatë</a:t>
            </a:r>
            <a:r>
              <a:rPr sz="2000" spc="580" dirty="0">
                <a:latin typeface="Carlito"/>
                <a:cs typeface="Carlito"/>
              </a:rPr>
              <a:t> </a:t>
            </a:r>
            <a:r>
              <a:rPr sz="2000" spc="-20" dirty="0">
                <a:latin typeface="Carlito"/>
                <a:cs typeface="Carlito"/>
              </a:rPr>
              <a:t>dekadave </a:t>
            </a:r>
            <a:r>
              <a:rPr sz="2000" spc="-25" dirty="0">
                <a:latin typeface="Carlito"/>
                <a:cs typeface="Carlito"/>
              </a:rPr>
              <a:t>të </a:t>
            </a:r>
            <a:r>
              <a:rPr sz="2000" spc="-5" dirty="0">
                <a:latin typeface="Carlito"/>
                <a:cs typeface="Carlito"/>
              </a:rPr>
              <a:t>fundit, </a:t>
            </a:r>
            <a:r>
              <a:rPr sz="2000" spc="-10" dirty="0">
                <a:latin typeface="Carlito"/>
                <a:cs typeface="Carlito"/>
              </a:rPr>
              <a:t>përkufizimi </a:t>
            </a:r>
            <a:r>
              <a:rPr sz="2000" dirty="0">
                <a:latin typeface="Carlito"/>
                <a:cs typeface="Carlito"/>
              </a:rPr>
              <a:t>i </a:t>
            </a:r>
            <a:r>
              <a:rPr sz="2000" spc="-15" dirty="0">
                <a:latin typeface="Carlito"/>
                <a:cs typeface="Carlito"/>
              </a:rPr>
              <a:t>aftësisë  së  </a:t>
            </a:r>
            <a:r>
              <a:rPr sz="2000" spc="-10" dirty="0">
                <a:latin typeface="Carlito"/>
                <a:cs typeface="Carlito"/>
              </a:rPr>
              <a:t>kufizuar </a:t>
            </a:r>
            <a:r>
              <a:rPr sz="2000" spc="-30" dirty="0">
                <a:latin typeface="Carlito"/>
                <a:cs typeface="Carlito"/>
              </a:rPr>
              <a:t>ka </a:t>
            </a:r>
            <a:r>
              <a:rPr sz="2000" spc="-10" dirty="0">
                <a:latin typeface="Carlito"/>
                <a:cs typeface="Carlito"/>
              </a:rPr>
              <a:t>ndryshuar </a:t>
            </a:r>
            <a:r>
              <a:rPr sz="2000" spc="-5" dirty="0">
                <a:latin typeface="Carlito"/>
                <a:cs typeface="Carlito"/>
              </a:rPr>
              <a:t>në </a:t>
            </a:r>
            <a:r>
              <a:rPr sz="2000" spc="-20" dirty="0">
                <a:latin typeface="Carlito"/>
                <a:cs typeface="Carlito"/>
              </a:rPr>
              <a:t>mënyrë </a:t>
            </a:r>
            <a:r>
              <a:rPr sz="2000" spc="-15" dirty="0">
                <a:latin typeface="Carlito"/>
                <a:cs typeface="Carlito"/>
              </a:rPr>
              <a:t>rrënjësore, </a:t>
            </a:r>
            <a:r>
              <a:rPr sz="2000" spc="-30" dirty="0">
                <a:latin typeface="Carlito"/>
                <a:cs typeface="Carlito"/>
              </a:rPr>
              <a:t>duke  </a:t>
            </a:r>
            <a:r>
              <a:rPr sz="2000" spc="-10" dirty="0">
                <a:latin typeface="Carlito"/>
                <a:cs typeface="Carlito"/>
              </a:rPr>
              <a:t>ndryshuar </a:t>
            </a:r>
            <a:r>
              <a:rPr sz="2000" spc="-20" dirty="0">
                <a:latin typeface="Carlito"/>
                <a:cs typeface="Carlito"/>
              </a:rPr>
              <a:t>fokusin nga </a:t>
            </a:r>
            <a:r>
              <a:rPr sz="2000" spc="-5" dirty="0">
                <a:latin typeface="Carlito"/>
                <a:cs typeface="Carlito"/>
              </a:rPr>
              <a:t>nocioni </a:t>
            </a:r>
            <a:r>
              <a:rPr sz="2000" dirty="0">
                <a:latin typeface="Carlito"/>
                <a:cs typeface="Carlito"/>
              </a:rPr>
              <a:t>i </a:t>
            </a:r>
            <a:r>
              <a:rPr sz="2000" spc="-5" dirty="0">
                <a:latin typeface="Carlito"/>
                <a:cs typeface="Carlito"/>
              </a:rPr>
              <a:t>“handikapit” </a:t>
            </a:r>
            <a:r>
              <a:rPr sz="2000" spc="-15" dirty="0">
                <a:latin typeface="Carlito"/>
                <a:cs typeface="Carlito"/>
              </a:rPr>
              <a:t>drejt  </a:t>
            </a:r>
            <a:r>
              <a:rPr sz="2000" spc="-5" dirty="0">
                <a:latin typeface="Carlito"/>
                <a:cs typeface="Carlito"/>
              </a:rPr>
              <a:t>nocionit </a:t>
            </a:r>
            <a:r>
              <a:rPr sz="2000" spc="-25" dirty="0">
                <a:latin typeface="Carlito"/>
                <a:cs typeface="Carlito"/>
              </a:rPr>
              <a:t>të </a:t>
            </a:r>
            <a:r>
              <a:rPr sz="2000" spc="-20" dirty="0">
                <a:latin typeface="Carlito"/>
                <a:cs typeface="Carlito"/>
              </a:rPr>
              <a:t>pengesave </a:t>
            </a:r>
            <a:r>
              <a:rPr sz="2000" spc="-10" dirty="0">
                <a:latin typeface="Carlito"/>
                <a:cs typeface="Carlito"/>
              </a:rPr>
              <a:t>mjedisore që individët hasin  gjatë eksperiencës së tyre, </a:t>
            </a:r>
            <a:r>
              <a:rPr sz="2000" spc="-25" dirty="0">
                <a:latin typeface="Carlito"/>
                <a:cs typeface="Carlito"/>
              </a:rPr>
              <a:t>pra </a:t>
            </a:r>
            <a:r>
              <a:rPr sz="2000" spc="-30" dirty="0">
                <a:latin typeface="Carlito"/>
                <a:cs typeface="Carlito"/>
              </a:rPr>
              <a:t>duke </a:t>
            </a:r>
            <a:r>
              <a:rPr sz="2000" dirty="0">
                <a:latin typeface="Carlito"/>
                <a:cs typeface="Carlito"/>
              </a:rPr>
              <a:t>e </a:t>
            </a:r>
            <a:r>
              <a:rPr sz="2000" spc="-15" dirty="0">
                <a:latin typeface="Carlito"/>
                <a:cs typeface="Carlito"/>
              </a:rPr>
              <a:t>konsideruar  aftësinë </a:t>
            </a:r>
            <a:r>
              <a:rPr sz="2000" dirty="0">
                <a:latin typeface="Carlito"/>
                <a:cs typeface="Carlito"/>
              </a:rPr>
              <a:t>e </a:t>
            </a:r>
            <a:r>
              <a:rPr sz="2000" spc="-10" dirty="0">
                <a:latin typeface="Carlito"/>
                <a:cs typeface="Carlito"/>
              </a:rPr>
              <a:t>kufizuar </a:t>
            </a:r>
            <a:r>
              <a:rPr sz="2000" dirty="0">
                <a:latin typeface="Carlito"/>
                <a:cs typeface="Carlito"/>
              </a:rPr>
              <a:t>si </a:t>
            </a:r>
            <a:r>
              <a:rPr sz="2000" spc="-5" dirty="0">
                <a:latin typeface="Carlito"/>
                <a:cs typeface="Carlito"/>
              </a:rPr>
              <a:t>një </a:t>
            </a:r>
            <a:r>
              <a:rPr sz="2000" spc="-10" dirty="0">
                <a:latin typeface="Carlito"/>
                <a:cs typeface="Carlito"/>
              </a:rPr>
              <a:t>“ndërveprim </a:t>
            </a:r>
            <a:r>
              <a:rPr sz="2000" spc="-15" dirty="0">
                <a:latin typeface="Carlito"/>
                <a:cs typeface="Carlito"/>
              </a:rPr>
              <a:t>negativ </a:t>
            </a:r>
            <a:r>
              <a:rPr sz="2000" spc="-5" dirty="0">
                <a:latin typeface="Carlito"/>
                <a:cs typeface="Carlito"/>
              </a:rPr>
              <a:t>ndërmjet  </a:t>
            </a:r>
            <a:r>
              <a:rPr sz="2000" spc="-15" dirty="0">
                <a:latin typeface="Carlito"/>
                <a:cs typeface="Carlito"/>
              </a:rPr>
              <a:t>personit </a:t>
            </a:r>
            <a:r>
              <a:rPr sz="2000" dirty="0">
                <a:latin typeface="Carlito"/>
                <a:cs typeface="Carlito"/>
              </a:rPr>
              <a:t>me </a:t>
            </a:r>
            <a:r>
              <a:rPr sz="2000" spc="-10" dirty="0">
                <a:latin typeface="Carlito"/>
                <a:cs typeface="Carlito"/>
              </a:rPr>
              <a:t>aftësi </a:t>
            </a:r>
            <a:r>
              <a:rPr sz="2000" spc="-15" dirty="0">
                <a:latin typeface="Carlito"/>
                <a:cs typeface="Carlito"/>
              </a:rPr>
              <a:t>të </a:t>
            </a:r>
            <a:r>
              <a:rPr sz="2000" spc="-10" dirty="0">
                <a:latin typeface="Carlito"/>
                <a:cs typeface="Carlito"/>
              </a:rPr>
              <a:t>kufizuar </a:t>
            </a:r>
            <a:r>
              <a:rPr sz="2000" spc="-5" dirty="0">
                <a:latin typeface="Carlito"/>
                <a:cs typeface="Carlito"/>
              </a:rPr>
              <a:t>dhe</a:t>
            </a:r>
            <a:r>
              <a:rPr sz="2000" spc="-30" dirty="0">
                <a:latin typeface="Carlito"/>
                <a:cs typeface="Carlito"/>
              </a:rPr>
              <a:t> </a:t>
            </a:r>
            <a:r>
              <a:rPr sz="2000" spc="-20" dirty="0" err="1">
                <a:latin typeface="Carlito"/>
                <a:cs typeface="Carlito"/>
              </a:rPr>
              <a:t>mjedisit</a:t>
            </a:r>
            <a:r>
              <a:rPr sz="2000" spc="-20" dirty="0" smtClean="0">
                <a:latin typeface="Carlito"/>
                <a:cs typeface="Carlito"/>
              </a:rPr>
              <a:t>”.</a:t>
            </a:r>
            <a:endParaRPr lang="en-US" sz="2000" spc="-20" dirty="0" smtClean="0">
              <a:latin typeface="Carlito"/>
              <a:cs typeface="Carlito"/>
            </a:endParaRPr>
          </a:p>
          <a:p>
            <a:pPr marL="355600" marR="5080" indent="-343535" algn="just">
              <a:lnSpc>
                <a:spcPct val="80000"/>
              </a:lnSpc>
              <a:spcBef>
                <a:spcPts val="745"/>
              </a:spcBef>
              <a:buFont typeface="Arial"/>
              <a:buChar char="•"/>
              <a:tabLst>
                <a:tab pos="356235" algn="l"/>
              </a:tabLst>
            </a:pPr>
            <a:endParaRPr sz="2000" dirty="0">
              <a:latin typeface="Carlito"/>
              <a:cs typeface="Carlito"/>
            </a:endParaRPr>
          </a:p>
          <a:p>
            <a:pPr marL="355600" marR="5080" indent="-343535" algn="just">
              <a:lnSpc>
                <a:spcPct val="80000"/>
              </a:lnSpc>
              <a:spcBef>
                <a:spcPts val="650"/>
              </a:spcBef>
              <a:buFont typeface="Arial"/>
              <a:buChar char="•"/>
              <a:tabLst>
                <a:tab pos="356235" algn="l"/>
              </a:tabLst>
            </a:pPr>
            <a:r>
              <a:rPr sz="2000" spc="-5" dirty="0">
                <a:latin typeface="Carlito"/>
                <a:cs typeface="Carlito"/>
              </a:rPr>
              <a:t>Sipas </a:t>
            </a:r>
            <a:r>
              <a:rPr sz="2000" spc="-25" dirty="0">
                <a:latin typeface="Carlito"/>
                <a:cs typeface="Carlito"/>
              </a:rPr>
              <a:t>Konventës </a:t>
            </a:r>
            <a:r>
              <a:rPr sz="2000" spc="-5" dirty="0">
                <a:latin typeface="Carlito"/>
                <a:cs typeface="Carlito"/>
              </a:rPr>
              <a:t>për </a:t>
            </a:r>
            <a:r>
              <a:rPr sz="2000" spc="-25" dirty="0">
                <a:latin typeface="Carlito"/>
                <a:cs typeface="Carlito"/>
              </a:rPr>
              <a:t>të </a:t>
            </a:r>
            <a:r>
              <a:rPr sz="2000" spc="-20" dirty="0">
                <a:latin typeface="Carlito"/>
                <a:cs typeface="Carlito"/>
              </a:rPr>
              <a:t>drejtat </a:t>
            </a:r>
            <a:r>
              <a:rPr sz="2000" dirty="0">
                <a:latin typeface="Carlito"/>
                <a:cs typeface="Carlito"/>
              </a:rPr>
              <a:t>e </a:t>
            </a:r>
            <a:r>
              <a:rPr sz="2000" spc="-20" dirty="0">
                <a:latin typeface="Carlito"/>
                <a:cs typeface="Carlito"/>
              </a:rPr>
              <a:t>personave </a:t>
            </a:r>
            <a:r>
              <a:rPr sz="2000" dirty="0">
                <a:latin typeface="Carlito"/>
                <a:cs typeface="Carlito"/>
              </a:rPr>
              <a:t>me </a:t>
            </a:r>
            <a:r>
              <a:rPr sz="2000" spc="-15" dirty="0">
                <a:latin typeface="Carlito"/>
                <a:cs typeface="Carlito"/>
              </a:rPr>
              <a:t>aftësi </a:t>
            </a:r>
            <a:r>
              <a:rPr sz="2000" spc="-45" dirty="0">
                <a:latin typeface="Carlito"/>
                <a:cs typeface="Carlito"/>
              </a:rPr>
              <a:t>të  </a:t>
            </a:r>
            <a:r>
              <a:rPr sz="2000" spc="-15" dirty="0">
                <a:latin typeface="Carlito"/>
                <a:cs typeface="Carlito"/>
              </a:rPr>
              <a:t>kufizuara, personat </a:t>
            </a:r>
            <a:r>
              <a:rPr sz="2000" dirty="0">
                <a:latin typeface="Carlito"/>
                <a:cs typeface="Carlito"/>
              </a:rPr>
              <a:t>me </a:t>
            </a:r>
            <a:r>
              <a:rPr sz="2000" spc="-15" dirty="0">
                <a:latin typeface="Carlito"/>
                <a:cs typeface="Carlito"/>
              </a:rPr>
              <a:t>aftësi </a:t>
            </a:r>
            <a:r>
              <a:rPr sz="2000" spc="-25" dirty="0">
                <a:latin typeface="Carlito"/>
                <a:cs typeface="Carlito"/>
              </a:rPr>
              <a:t>të </a:t>
            </a:r>
            <a:r>
              <a:rPr sz="2000" spc="-20" dirty="0">
                <a:latin typeface="Carlito"/>
                <a:cs typeface="Carlito"/>
              </a:rPr>
              <a:t>kufizuara </a:t>
            </a:r>
            <a:r>
              <a:rPr sz="2000" spc="-10" dirty="0">
                <a:latin typeface="Carlito"/>
                <a:cs typeface="Carlito"/>
              </a:rPr>
              <a:t>janë  </a:t>
            </a:r>
            <a:r>
              <a:rPr sz="2000" spc="-5" dirty="0">
                <a:latin typeface="Carlito"/>
                <a:cs typeface="Carlito"/>
              </a:rPr>
              <a:t>“</a:t>
            </a:r>
            <a:r>
              <a:rPr sz="2000" i="1" spc="-5" dirty="0">
                <a:latin typeface="Carlito"/>
                <a:cs typeface="Carlito"/>
              </a:rPr>
              <a:t>individët </a:t>
            </a:r>
            <a:r>
              <a:rPr sz="2000" i="1" dirty="0">
                <a:latin typeface="Carlito"/>
                <a:cs typeface="Carlito"/>
              </a:rPr>
              <a:t>me </a:t>
            </a:r>
            <a:r>
              <a:rPr sz="2000" i="1" spc="-10" dirty="0">
                <a:latin typeface="Carlito"/>
                <a:cs typeface="Carlito"/>
              </a:rPr>
              <a:t>dëmtime </a:t>
            </a:r>
            <a:r>
              <a:rPr sz="2000" i="1" spc="-15" dirty="0">
                <a:latin typeface="Carlito"/>
                <a:cs typeface="Carlito"/>
              </a:rPr>
              <a:t>fizike, </a:t>
            </a:r>
            <a:r>
              <a:rPr sz="2000" i="1" spc="-5" dirty="0">
                <a:latin typeface="Carlito"/>
                <a:cs typeface="Carlito"/>
              </a:rPr>
              <a:t>mendore, </a:t>
            </a:r>
            <a:r>
              <a:rPr sz="2000" i="1" spc="-10" dirty="0">
                <a:latin typeface="Carlito"/>
                <a:cs typeface="Carlito"/>
              </a:rPr>
              <a:t>intelektuale  </a:t>
            </a:r>
            <a:r>
              <a:rPr sz="2000" i="1" dirty="0">
                <a:latin typeface="Carlito"/>
                <a:cs typeface="Carlito"/>
              </a:rPr>
              <a:t>apo </a:t>
            </a:r>
            <a:r>
              <a:rPr sz="2000" i="1" spc="-5" dirty="0">
                <a:latin typeface="Carlito"/>
                <a:cs typeface="Carlito"/>
              </a:rPr>
              <a:t>shqisore </a:t>
            </a:r>
            <a:r>
              <a:rPr sz="2000" i="1" spc="-10" dirty="0">
                <a:latin typeface="Carlito"/>
                <a:cs typeface="Carlito"/>
              </a:rPr>
              <a:t>aftagjata </a:t>
            </a:r>
            <a:r>
              <a:rPr sz="2000" i="1" spc="-15" dirty="0">
                <a:latin typeface="Carlito"/>
                <a:cs typeface="Carlito"/>
              </a:rPr>
              <a:t>të  </a:t>
            </a:r>
            <a:r>
              <a:rPr sz="2000" i="1" dirty="0">
                <a:latin typeface="Carlito"/>
                <a:cs typeface="Carlito"/>
              </a:rPr>
              <a:t>cilat në </a:t>
            </a:r>
            <a:r>
              <a:rPr sz="2000" i="1" spc="-5" dirty="0">
                <a:latin typeface="Carlito"/>
                <a:cs typeface="Carlito"/>
              </a:rPr>
              <a:t>ndërveprim </a:t>
            </a:r>
            <a:r>
              <a:rPr sz="2000" i="1" dirty="0">
                <a:latin typeface="Carlito"/>
                <a:cs typeface="Carlito"/>
              </a:rPr>
              <a:t>me  </a:t>
            </a:r>
            <a:r>
              <a:rPr sz="2000" i="1" spc="-5" dirty="0">
                <a:latin typeface="Carlito"/>
                <a:cs typeface="Carlito"/>
              </a:rPr>
              <a:t>barriera </a:t>
            </a:r>
            <a:r>
              <a:rPr sz="2000" i="1" spc="-15" dirty="0">
                <a:latin typeface="Carlito"/>
                <a:cs typeface="Carlito"/>
              </a:rPr>
              <a:t>të </a:t>
            </a:r>
            <a:r>
              <a:rPr sz="2000" i="1" spc="-5" dirty="0">
                <a:latin typeface="Carlito"/>
                <a:cs typeface="Carlito"/>
              </a:rPr>
              <a:t>ndryshme </a:t>
            </a:r>
            <a:r>
              <a:rPr sz="2000" i="1" dirty="0">
                <a:latin typeface="Carlito"/>
                <a:cs typeface="Carlito"/>
              </a:rPr>
              <a:t>mund </a:t>
            </a:r>
            <a:r>
              <a:rPr sz="2000" i="1" spc="-15" dirty="0">
                <a:latin typeface="Carlito"/>
                <a:cs typeface="Carlito"/>
              </a:rPr>
              <a:t>të </a:t>
            </a:r>
            <a:r>
              <a:rPr sz="2000" i="1" spc="-5" dirty="0">
                <a:latin typeface="Carlito"/>
                <a:cs typeface="Carlito"/>
              </a:rPr>
              <a:t>pengojnë </a:t>
            </a:r>
            <a:r>
              <a:rPr sz="2000" i="1" dirty="0">
                <a:latin typeface="Carlito"/>
                <a:cs typeface="Carlito"/>
              </a:rPr>
              <a:t>pjesëmarrjen e  tyre </a:t>
            </a:r>
            <a:r>
              <a:rPr sz="2000" i="1" spc="-15" dirty="0">
                <a:latin typeface="Carlito"/>
                <a:cs typeface="Carlito"/>
              </a:rPr>
              <a:t>të </a:t>
            </a:r>
            <a:r>
              <a:rPr sz="2000" i="1" spc="-10" dirty="0">
                <a:latin typeface="Carlito"/>
                <a:cs typeface="Carlito"/>
              </a:rPr>
              <a:t>plotë </a:t>
            </a:r>
            <a:r>
              <a:rPr sz="2000" i="1" dirty="0">
                <a:latin typeface="Carlito"/>
                <a:cs typeface="Carlito"/>
              </a:rPr>
              <a:t>dhe </a:t>
            </a:r>
            <a:r>
              <a:rPr sz="2000" i="1" spc="-10" dirty="0">
                <a:latin typeface="Carlito"/>
                <a:cs typeface="Carlito"/>
              </a:rPr>
              <a:t>efektive </a:t>
            </a:r>
            <a:r>
              <a:rPr sz="2000" i="1" dirty="0">
                <a:latin typeface="Carlito"/>
                <a:cs typeface="Carlito"/>
              </a:rPr>
              <a:t>në </a:t>
            </a:r>
            <a:r>
              <a:rPr sz="2000" i="1" spc="-5" dirty="0">
                <a:latin typeface="Carlito"/>
                <a:cs typeface="Carlito"/>
              </a:rPr>
              <a:t>shoqëri njësoj </a:t>
            </a:r>
            <a:r>
              <a:rPr sz="2000" i="1" dirty="0">
                <a:latin typeface="Carlito"/>
                <a:cs typeface="Carlito"/>
              </a:rPr>
              <a:t>si </a:t>
            </a:r>
            <a:r>
              <a:rPr sz="2000" i="1" spc="-5" dirty="0">
                <a:latin typeface="Carlito"/>
                <a:cs typeface="Carlito"/>
              </a:rPr>
              <a:t>pjesa  </a:t>
            </a:r>
            <a:r>
              <a:rPr sz="2000" i="1" spc="-10" dirty="0">
                <a:latin typeface="Carlito"/>
                <a:cs typeface="Carlito"/>
              </a:rPr>
              <a:t>tjetër </a:t>
            </a:r>
            <a:r>
              <a:rPr sz="2000" i="1" dirty="0">
                <a:latin typeface="Carlito"/>
                <a:cs typeface="Carlito"/>
              </a:rPr>
              <a:t>e </a:t>
            </a:r>
            <a:r>
              <a:rPr sz="2000" i="1" spc="-5" dirty="0">
                <a:latin typeface="Carlito"/>
                <a:cs typeface="Carlito"/>
              </a:rPr>
              <a:t>shoqërisë.</a:t>
            </a:r>
            <a:r>
              <a:rPr sz="2000" i="1" spc="5" dirty="0">
                <a:latin typeface="Carlito"/>
                <a:cs typeface="Carlito"/>
              </a:rPr>
              <a:t> </a:t>
            </a:r>
            <a:r>
              <a:rPr sz="2000" dirty="0">
                <a:latin typeface="Carlito"/>
                <a:cs typeface="Carlito"/>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1524000"/>
            <a:ext cx="8074025" cy="2989152"/>
          </a:xfrm>
          <a:prstGeom prst="rect">
            <a:avLst/>
          </a:prstGeom>
        </p:spPr>
        <p:txBody>
          <a:bodyPr vert="horz" wrap="square" lIns="0" tIns="53975" rIns="0" bIns="0" rtlCol="0">
            <a:spAutoFit/>
          </a:bodyPr>
          <a:lstStyle/>
          <a:p>
            <a:pPr marL="355600" marR="5080" indent="-343535" algn="just">
              <a:lnSpc>
                <a:spcPct val="90000"/>
              </a:lnSpc>
              <a:spcBef>
                <a:spcPts val="425"/>
              </a:spcBef>
              <a:buFont typeface="Arial"/>
              <a:buChar char="•"/>
              <a:tabLst>
                <a:tab pos="356235" algn="l"/>
              </a:tabLst>
            </a:pPr>
            <a:r>
              <a:rPr spc="-25" dirty="0">
                <a:latin typeface="Carlito"/>
                <a:cs typeface="Carlito"/>
              </a:rPr>
              <a:t>Duke </a:t>
            </a:r>
            <a:r>
              <a:rPr spc="-15" dirty="0">
                <a:latin typeface="Carlito"/>
                <a:cs typeface="Carlito"/>
              </a:rPr>
              <a:t>konsideruar</a:t>
            </a:r>
            <a:r>
              <a:rPr spc="580" dirty="0">
                <a:latin typeface="Carlito"/>
                <a:cs typeface="Carlito"/>
              </a:rPr>
              <a:t> </a:t>
            </a:r>
            <a:r>
              <a:rPr spc="-10" dirty="0">
                <a:latin typeface="Carlito"/>
                <a:cs typeface="Carlito"/>
              </a:rPr>
              <a:t>limitet </a:t>
            </a:r>
            <a:r>
              <a:rPr dirty="0">
                <a:latin typeface="Carlito"/>
                <a:cs typeface="Carlito"/>
              </a:rPr>
              <a:t>e </a:t>
            </a:r>
            <a:r>
              <a:rPr spc="-25" dirty="0">
                <a:latin typeface="Carlito"/>
                <a:cs typeface="Carlito"/>
              </a:rPr>
              <a:t>këtij </a:t>
            </a:r>
            <a:r>
              <a:rPr spc="-10" dirty="0">
                <a:latin typeface="Carlito"/>
                <a:cs typeface="Carlito"/>
              </a:rPr>
              <a:t>përkufizimi, </a:t>
            </a:r>
            <a:r>
              <a:rPr dirty="0">
                <a:latin typeface="Carlito"/>
                <a:cs typeface="Carlito"/>
              </a:rPr>
              <a:t>i </a:t>
            </a:r>
            <a:r>
              <a:rPr spc="-5" dirty="0">
                <a:latin typeface="Carlito"/>
                <a:cs typeface="Carlito"/>
              </a:rPr>
              <a:t>cili  </a:t>
            </a:r>
            <a:r>
              <a:rPr spc="-20" dirty="0">
                <a:latin typeface="Carlito"/>
                <a:cs typeface="Carlito"/>
              </a:rPr>
              <a:t>konsideron </a:t>
            </a:r>
            <a:r>
              <a:rPr spc="-10" dirty="0">
                <a:latin typeface="Carlito"/>
                <a:cs typeface="Carlito"/>
              </a:rPr>
              <a:t>aftësinë </a:t>
            </a:r>
            <a:r>
              <a:rPr dirty="0">
                <a:latin typeface="Carlito"/>
                <a:cs typeface="Carlito"/>
              </a:rPr>
              <a:t>e </a:t>
            </a:r>
            <a:r>
              <a:rPr spc="-10" dirty="0">
                <a:latin typeface="Carlito"/>
                <a:cs typeface="Carlito"/>
              </a:rPr>
              <a:t>kufizuar </a:t>
            </a:r>
            <a:r>
              <a:rPr spc="-25" dirty="0">
                <a:latin typeface="Carlito"/>
                <a:cs typeface="Carlito"/>
              </a:rPr>
              <a:t>të </a:t>
            </a:r>
            <a:r>
              <a:rPr dirty="0">
                <a:latin typeface="Carlito"/>
                <a:cs typeface="Carlito"/>
              </a:rPr>
              <a:t>lidhur me </a:t>
            </a:r>
            <a:r>
              <a:rPr spc="-10" dirty="0">
                <a:latin typeface="Carlito"/>
                <a:cs typeface="Carlito"/>
              </a:rPr>
              <a:t>semundjet  </a:t>
            </a:r>
            <a:r>
              <a:rPr spc="-5" dirty="0">
                <a:latin typeface="Carlito"/>
                <a:cs typeface="Carlito"/>
              </a:rPr>
              <a:t>dhe </a:t>
            </a:r>
            <a:r>
              <a:rPr spc="-10" dirty="0">
                <a:latin typeface="Carlito"/>
                <a:cs typeface="Carlito"/>
              </a:rPr>
              <a:t>paaftësinë </a:t>
            </a:r>
            <a:r>
              <a:rPr dirty="0">
                <a:latin typeface="Carlito"/>
                <a:cs typeface="Carlito"/>
              </a:rPr>
              <a:t>e </a:t>
            </a:r>
            <a:r>
              <a:rPr spc="-15" dirty="0">
                <a:latin typeface="Carlito"/>
                <a:cs typeface="Carlito"/>
              </a:rPr>
              <a:t>personit</a:t>
            </a:r>
            <a:r>
              <a:rPr spc="580" dirty="0">
                <a:latin typeface="Carlito"/>
                <a:cs typeface="Carlito"/>
              </a:rPr>
              <a:t> </a:t>
            </a:r>
            <a:r>
              <a:rPr spc="-10" dirty="0">
                <a:latin typeface="Carlito"/>
                <a:cs typeface="Carlito"/>
              </a:rPr>
              <a:t>për </a:t>
            </a:r>
            <a:r>
              <a:rPr spc="-15" dirty="0">
                <a:latin typeface="Carlito"/>
                <a:cs typeface="Carlito"/>
              </a:rPr>
              <a:t>të </a:t>
            </a:r>
            <a:r>
              <a:rPr spc="-40" dirty="0">
                <a:latin typeface="Carlito"/>
                <a:cs typeface="Carlito"/>
              </a:rPr>
              <a:t>punuar,  </a:t>
            </a:r>
            <a:r>
              <a:rPr spc="-20" dirty="0">
                <a:latin typeface="Carlito"/>
                <a:cs typeface="Carlito"/>
              </a:rPr>
              <a:t>Strategjia  Kombëtare </a:t>
            </a:r>
            <a:r>
              <a:rPr spc="-5" dirty="0">
                <a:latin typeface="Carlito"/>
                <a:cs typeface="Carlito"/>
              </a:rPr>
              <a:t>për </a:t>
            </a:r>
            <a:r>
              <a:rPr spc="-25" dirty="0">
                <a:latin typeface="Carlito"/>
                <a:cs typeface="Carlito"/>
              </a:rPr>
              <a:t>Personat </a:t>
            </a:r>
            <a:r>
              <a:rPr spc="-10" dirty="0">
                <a:latin typeface="Carlito"/>
                <a:cs typeface="Carlito"/>
              </a:rPr>
              <a:t>me Aftësi </a:t>
            </a:r>
            <a:r>
              <a:rPr spc="-25" dirty="0">
                <a:latin typeface="Carlito"/>
                <a:cs typeface="Carlito"/>
              </a:rPr>
              <a:t>të </a:t>
            </a:r>
            <a:r>
              <a:rPr spc="-15" dirty="0">
                <a:latin typeface="Carlito"/>
                <a:cs typeface="Carlito"/>
              </a:rPr>
              <a:t>kufizuar </a:t>
            </a:r>
            <a:r>
              <a:rPr dirty="0">
                <a:latin typeface="Carlito"/>
                <a:cs typeface="Carlito"/>
              </a:rPr>
              <a:t>e </a:t>
            </a:r>
            <a:r>
              <a:rPr spc="-15" dirty="0">
                <a:latin typeface="Carlito"/>
                <a:cs typeface="Carlito"/>
              </a:rPr>
              <a:t>zgjeron  </a:t>
            </a:r>
            <a:r>
              <a:rPr spc="-10" dirty="0">
                <a:latin typeface="Carlito"/>
                <a:cs typeface="Carlito"/>
              </a:rPr>
              <a:t>përkufizimin drejt </a:t>
            </a:r>
            <a:r>
              <a:rPr spc="-5" dirty="0">
                <a:latin typeface="Carlito"/>
                <a:cs typeface="Carlito"/>
              </a:rPr>
              <a:t>një nocioni </a:t>
            </a:r>
            <a:r>
              <a:rPr spc="-25" dirty="0">
                <a:latin typeface="Carlito"/>
                <a:cs typeface="Carlito"/>
              </a:rPr>
              <a:t>bashkëkohor </a:t>
            </a:r>
            <a:r>
              <a:rPr spc="-15" dirty="0">
                <a:latin typeface="Carlito"/>
                <a:cs typeface="Carlito"/>
              </a:rPr>
              <a:t>të </a:t>
            </a:r>
            <a:r>
              <a:rPr spc="-10" dirty="0">
                <a:latin typeface="Carlito"/>
                <a:cs typeface="Carlito"/>
              </a:rPr>
              <a:t>bazuar  </a:t>
            </a:r>
            <a:r>
              <a:rPr spc="-5" dirty="0">
                <a:latin typeface="Carlito"/>
                <a:cs typeface="Carlito"/>
              </a:rPr>
              <a:t>në </a:t>
            </a:r>
            <a:r>
              <a:rPr spc="-15" dirty="0">
                <a:latin typeface="Carlito"/>
                <a:cs typeface="Carlito"/>
              </a:rPr>
              <a:t>barrierat </a:t>
            </a:r>
            <a:r>
              <a:rPr spc="-5" dirty="0">
                <a:latin typeface="Carlito"/>
                <a:cs typeface="Carlito"/>
              </a:rPr>
              <a:t>që individët ndeshin në </a:t>
            </a:r>
            <a:r>
              <a:rPr spc="-15" dirty="0">
                <a:latin typeface="Carlito"/>
                <a:cs typeface="Carlito"/>
              </a:rPr>
              <a:t>jetën </a:t>
            </a:r>
            <a:r>
              <a:rPr dirty="0">
                <a:latin typeface="Carlito"/>
                <a:cs typeface="Carlito"/>
              </a:rPr>
              <a:t>e </a:t>
            </a:r>
            <a:r>
              <a:rPr spc="-15" dirty="0">
                <a:latin typeface="Carlito"/>
                <a:cs typeface="Carlito"/>
              </a:rPr>
              <a:t>përditshme  </a:t>
            </a:r>
            <a:r>
              <a:rPr spc="-5" dirty="0">
                <a:latin typeface="Carlito"/>
                <a:cs typeface="Carlito"/>
              </a:rPr>
              <a:t>si pasojë </a:t>
            </a:r>
            <a:r>
              <a:rPr dirty="0">
                <a:latin typeface="Carlito"/>
                <a:cs typeface="Carlito"/>
              </a:rPr>
              <a:t>e </a:t>
            </a:r>
            <a:r>
              <a:rPr spc="-15" dirty="0">
                <a:latin typeface="Carlito"/>
                <a:cs typeface="Carlito"/>
              </a:rPr>
              <a:t>kufizimeve. </a:t>
            </a:r>
            <a:endParaRPr lang="en-US" spc="-15" dirty="0" smtClean="0">
              <a:latin typeface="Carlito"/>
              <a:cs typeface="Carlito"/>
            </a:endParaRPr>
          </a:p>
          <a:p>
            <a:pPr marL="355600" marR="5080" indent="-343535" algn="just">
              <a:lnSpc>
                <a:spcPct val="90000"/>
              </a:lnSpc>
              <a:spcBef>
                <a:spcPts val="425"/>
              </a:spcBef>
              <a:buFont typeface="Arial"/>
              <a:buChar char="•"/>
              <a:tabLst>
                <a:tab pos="356235" algn="l"/>
              </a:tabLst>
            </a:pPr>
            <a:endParaRPr lang="en-US" spc="-15" dirty="0">
              <a:latin typeface="Carlito"/>
              <a:cs typeface="Carlito"/>
            </a:endParaRPr>
          </a:p>
          <a:p>
            <a:pPr marL="12065" marR="5080" algn="just">
              <a:lnSpc>
                <a:spcPct val="90000"/>
              </a:lnSpc>
              <a:spcBef>
                <a:spcPts val="425"/>
              </a:spcBef>
              <a:tabLst>
                <a:tab pos="356235" algn="l"/>
              </a:tabLst>
            </a:pPr>
            <a:r>
              <a:rPr b="1" spc="-15" dirty="0" err="1" smtClean="0">
                <a:latin typeface="Carlito"/>
                <a:cs typeface="Carlito"/>
              </a:rPr>
              <a:t>Strategjia</a:t>
            </a:r>
            <a:r>
              <a:rPr b="1" spc="-15" dirty="0" smtClean="0">
                <a:latin typeface="Carlito"/>
                <a:cs typeface="Carlito"/>
              </a:rPr>
              <a:t> </a:t>
            </a:r>
            <a:r>
              <a:rPr b="1" spc="-15" dirty="0">
                <a:latin typeface="Carlito"/>
                <a:cs typeface="Carlito"/>
              </a:rPr>
              <a:t>përdor </a:t>
            </a:r>
            <a:r>
              <a:rPr b="1" spc="-45" dirty="0">
                <a:latin typeface="Carlito"/>
                <a:cs typeface="Carlito"/>
              </a:rPr>
              <a:t>këtë  </a:t>
            </a:r>
            <a:r>
              <a:rPr b="1" spc="-10" dirty="0">
                <a:latin typeface="Carlito"/>
                <a:cs typeface="Carlito"/>
              </a:rPr>
              <a:t>përkufizim:</a:t>
            </a:r>
            <a:endParaRPr b="1" dirty="0">
              <a:latin typeface="Carlito"/>
              <a:cs typeface="Carlito"/>
            </a:endParaRPr>
          </a:p>
          <a:p>
            <a:pPr marL="355600" marR="5080" indent="-343535" algn="just">
              <a:lnSpc>
                <a:spcPct val="90000"/>
              </a:lnSpc>
              <a:spcBef>
                <a:spcPts val="650"/>
              </a:spcBef>
              <a:buFont typeface="Arial"/>
              <a:buChar char="•"/>
              <a:tabLst>
                <a:tab pos="356235" algn="l"/>
              </a:tabLst>
            </a:pPr>
            <a:r>
              <a:rPr spc="-20" dirty="0">
                <a:latin typeface="Carlito"/>
                <a:cs typeface="Carlito"/>
              </a:rPr>
              <a:t>“Personat </a:t>
            </a:r>
            <a:r>
              <a:rPr dirty="0">
                <a:latin typeface="Carlito"/>
                <a:cs typeface="Carlito"/>
              </a:rPr>
              <a:t>me </a:t>
            </a:r>
            <a:r>
              <a:rPr spc="-10" dirty="0">
                <a:latin typeface="Carlito"/>
                <a:cs typeface="Carlito"/>
              </a:rPr>
              <a:t>Aftësi </a:t>
            </a:r>
            <a:r>
              <a:rPr spc="-25" dirty="0">
                <a:latin typeface="Carlito"/>
                <a:cs typeface="Carlito"/>
              </a:rPr>
              <a:t>të </a:t>
            </a:r>
            <a:r>
              <a:rPr spc="-20" dirty="0">
                <a:latin typeface="Carlito"/>
                <a:cs typeface="Carlito"/>
              </a:rPr>
              <a:t>Kufizuara” </a:t>
            </a:r>
            <a:r>
              <a:rPr spc="-5" dirty="0">
                <a:latin typeface="Carlito"/>
                <a:cs typeface="Carlito"/>
              </a:rPr>
              <a:t>janë </a:t>
            </a:r>
            <a:r>
              <a:rPr spc="-30" dirty="0">
                <a:latin typeface="Carlito"/>
                <a:cs typeface="Carlito"/>
              </a:rPr>
              <a:t>ata </a:t>
            </a:r>
            <a:r>
              <a:rPr spc="-15" dirty="0">
                <a:latin typeface="Carlito"/>
                <a:cs typeface="Carlito"/>
              </a:rPr>
              <a:t>persona </a:t>
            </a:r>
            <a:r>
              <a:rPr spc="-20" dirty="0">
                <a:latin typeface="Carlito"/>
                <a:cs typeface="Carlito"/>
              </a:rPr>
              <a:t>tek  </a:t>
            </a:r>
            <a:r>
              <a:rPr spc="-15" dirty="0">
                <a:latin typeface="Carlito"/>
                <a:cs typeface="Carlito"/>
              </a:rPr>
              <a:t>të </a:t>
            </a:r>
            <a:r>
              <a:rPr spc="-10" dirty="0">
                <a:latin typeface="Carlito"/>
                <a:cs typeface="Carlito"/>
              </a:rPr>
              <a:t>cilët funksionet </a:t>
            </a:r>
            <a:r>
              <a:rPr spc="-20" dirty="0">
                <a:latin typeface="Carlito"/>
                <a:cs typeface="Carlito"/>
              </a:rPr>
              <a:t>fizike, </a:t>
            </a:r>
            <a:r>
              <a:rPr spc="-15" dirty="0">
                <a:latin typeface="Carlito"/>
                <a:cs typeface="Carlito"/>
              </a:rPr>
              <a:t>kapaciteti </a:t>
            </a:r>
            <a:r>
              <a:rPr spc="-5" dirty="0">
                <a:latin typeface="Carlito"/>
                <a:cs typeface="Carlito"/>
              </a:rPr>
              <a:t>mendor ose gjendja  </a:t>
            </a:r>
            <a:r>
              <a:rPr spc="-20" dirty="0">
                <a:latin typeface="Carlito"/>
                <a:cs typeface="Carlito"/>
              </a:rPr>
              <a:t>psikologjike kanë </a:t>
            </a:r>
            <a:r>
              <a:rPr spc="-10" dirty="0">
                <a:latin typeface="Carlito"/>
                <a:cs typeface="Carlito"/>
              </a:rPr>
              <a:t>prirje </a:t>
            </a:r>
            <a:r>
              <a:rPr spc="-15" dirty="0">
                <a:latin typeface="Carlito"/>
                <a:cs typeface="Carlito"/>
              </a:rPr>
              <a:t>të </a:t>
            </a:r>
            <a:r>
              <a:rPr spc="-10" dirty="0">
                <a:latin typeface="Carlito"/>
                <a:cs typeface="Carlito"/>
              </a:rPr>
              <a:t>shmangen </a:t>
            </a:r>
            <a:r>
              <a:rPr spc="-5" dirty="0">
                <a:latin typeface="Carlito"/>
                <a:cs typeface="Carlito"/>
              </a:rPr>
              <a:t>për </a:t>
            </a:r>
            <a:r>
              <a:rPr dirty="0">
                <a:latin typeface="Carlito"/>
                <a:cs typeface="Carlito"/>
              </a:rPr>
              <a:t>më </a:t>
            </a:r>
            <a:r>
              <a:rPr spc="-10" dirty="0">
                <a:latin typeface="Carlito"/>
                <a:cs typeface="Carlito"/>
              </a:rPr>
              <a:t>shume </a:t>
            </a:r>
            <a:r>
              <a:rPr dirty="0">
                <a:latin typeface="Carlito"/>
                <a:cs typeface="Carlito"/>
              </a:rPr>
              <a:t>se  </a:t>
            </a:r>
            <a:r>
              <a:rPr spc="-10" dirty="0">
                <a:latin typeface="Carlito"/>
                <a:cs typeface="Carlito"/>
              </a:rPr>
              <a:t>gjashtë </a:t>
            </a:r>
            <a:r>
              <a:rPr spc="-5" dirty="0">
                <a:latin typeface="Carlito"/>
                <a:cs typeface="Carlito"/>
              </a:rPr>
              <a:t>muaj </a:t>
            </a:r>
            <a:r>
              <a:rPr spc="-20" dirty="0">
                <a:latin typeface="Carlito"/>
                <a:cs typeface="Carlito"/>
              </a:rPr>
              <a:t>nga </a:t>
            </a:r>
            <a:r>
              <a:rPr spc="-5" dirty="0">
                <a:latin typeface="Carlito"/>
                <a:cs typeface="Carlito"/>
              </a:rPr>
              <a:t>gjendja </a:t>
            </a:r>
            <a:r>
              <a:rPr spc="-15" dirty="0">
                <a:latin typeface="Carlito"/>
                <a:cs typeface="Carlito"/>
              </a:rPr>
              <a:t>tipike </a:t>
            </a:r>
            <a:r>
              <a:rPr spc="-5" dirty="0">
                <a:latin typeface="Carlito"/>
                <a:cs typeface="Carlito"/>
              </a:rPr>
              <a:t>për moshën </a:t>
            </a:r>
            <a:r>
              <a:rPr spc="-20" dirty="0">
                <a:latin typeface="Carlito"/>
                <a:cs typeface="Carlito"/>
              </a:rPr>
              <a:t>përkatëse,  </a:t>
            </a:r>
            <a:r>
              <a:rPr dirty="0">
                <a:latin typeface="Carlito"/>
                <a:cs typeface="Carlito"/>
              </a:rPr>
              <a:t>gjë </a:t>
            </a:r>
            <a:r>
              <a:rPr spc="-5" dirty="0">
                <a:latin typeface="Carlito"/>
                <a:cs typeface="Carlito"/>
              </a:rPr>
              <a:t>që sjell për </a:t>
            </a:r>
            <a:r>
              <a:rPr spc="-10" dirty="0">
                <a:latin typeface="Carlito"/>
                <a:cs typeface="Carlito"/>
              </a:rPr>
              <a:t>pasojë kufizime </a:t>
            </a:r>
            <a:r>
              <a:rPr spc="-15" dirty="0">
                <a:latin typeface="Carlito"/>
                <a:cs typeface="Carlito"/>
              </a:rPr>
              <a:t>të </a:t>
            </a:r>
            <a:r>
              <a:rPr spc="-10" dirty="0">
                <a:latin typeface="Carlito"/>
                <a:cs typeface="Carlito"/>
              </a:rPr>
              <a:t>pjesëmarrjes </a:t>
            </a:r>
            <a:r>
              <a:rPr dirty="0">
                <a:latin typeface="Carlito"/>
                <a:cs typeface="Carlito"/>
              </a:rPr>
              <a:t>së </a:t>
            </a:r>
            <a:r>
              <a:rPr spc="-15" dirty="0">
                <a:latin typeface="Carlito"/>
                <a:cs typeface="Carlito"/>
              </a:rPr>
              <a:t>tyre </a:t>
            </a:r>
            <a:r>
              <a:rPr spc="580" dirty="0">
                <a:latin typeface="Carlito"/>
                <a:cs typeface="Carlito"/>
              </a:rPr>
              <a:t> </a:t>
            </a:r>
            <a:r>
              <a:rPr spc="-5" dirty="0">
                <a:latin typeface="Carlito"/>
                <a:cs typeface="Carlito"/>
              </a:rPr>
              <a:t>në </a:t>
            </a:r>
            <a:r>
              <a:rPr spc="-10" dirty="0">
                <a:latin typeface="Carlito"/>
                <a:cs typeface="Carlito"/>
              </a:rPr>
              <a:t>jetën</a:t>
            </a:r>
            <a:r>
              <a:rPr spc="-45" dirty="0">
                <a:latin typeface="Carlito"/>
                <a:cs typeface="Carlito"/>
              </a:rPr>
              <a:t> </a:t>
            </a:r>
            <a:r>
              <a:rPr spc="-15" dirty="0">
                <a:latin typeface="Carlito"/>
                <a:cs typeface="Carlito"/>
              </a:rPr>
              <a:t>shoqërore.</a:t>
            </a:r>
            <a:endParaRPr dirty="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340" y="673353"/>
            <a:ext cx="7918450" cy="2242820"/>
          </a:xfrm>
          <a:prstGeom prst="rect">
            <a:avLst/>
          </a:prstGeom>
        </p:spPr>
        <p:txBody>
          <a:bodyPr vert="horz" wrap="square" lIns="0" tIns="12700" rIns="0" bIns="0" rtlCol="0">
            <a:spAutoFit/>
          </a:bodyPr>
          <a:lstStyle/>
          <a:p>
            <a:pPr marL="120014" indent="-107950">
              <a:lnSpc>
                <a:spcPct val="100000"/>
              </a:lnSpc>
              <a:spcBef>
                <a:spcPts val="100"/>
              </a:spcBef>
              <a:buSzPct val="95833"/>
              <a:buChar char="•"/>
              <a:tabLst>
                <a:tab pos="120650" algn="l"/>
              </a:tabLst>
            </a:pPr>
            <a:r>
              <a:rPr sz="2400" spc="-5" dirty="0">
                <a:latin typeface="Arial"/>
                <a:cs typeface="Arial"/>
              </a:rPr>
              <a:t>Ndërgjegjësimi </a:t>
            </a:r>
            <a:r>
              <a:rPr sz="2400" dirty="0">
                <a:latin typeface="Arial"/>
                <a:cs typeface="Arial"/>
              </a:rPr>
              <a:t>rreth </a:t>
            </a:r>
            <a:r>
              <a:rPr sz="2400" spc="-5" dirty="0">
                <a:latin typeface="Arial"/>
                <a:cs typeface="Arial"/>
              </a:rPr>
              <a:t>aftësisë së</a:t>
            </a:r>
            <a:r>
              <a:rPr sz="2400" spc="40" dirty="0">
                <a:latin typeface="Arial"/>
                <a:cs typeface="Arial"/>
              </a:rPr>
              <a:t> </a:t>
            </a:r>
            <a:r>
              <a:rPr sz="2400" spc="-5" dirty="0">
                <a:latin typeface="Arial"/>
                <a:cs typeface="Arial"/>
              </a:rPr>
              <a:t>kufizuar</a:t>
            </a:r>
            <a:endParaRPr sz="2400">
              <a:latin typeface="Arial"/>
              <a:cs typeface="Arial"/>
            </a:endParaRPr>
          </a:p>
          <a:p>
            <a:pPr>
              <a:lnSpc>
                <a:spcPct val="100000"/>
              </a:lnSpc>
              <a:spcBef>
                <a:spcPts val="50"/>
              </a:spcBef>
            </a:pPr>
            <a:endParaRPr sz="3450">
              <a:latin typeface="Arial"/>
              <a:cs typeface="Arial"/>
            </a:endParaRPr>
          </a:p>
          <a:p>
            <a:pPr marL="12700" marR="5080" algn="just">
              <a:lnSpc>
                <a:spcPct val="100000"/>
              </a:lnSpc>
            </a:pPr>
            <a:r>
              <a:rPr sz="2200" spc="-5" dirty="0">
                <a:latin typeface="Arial"/>
                <a:cs typeface="Arial"/>
              </a:rPr>
              <a:t>“Aftësia e kufizuar është procesi i cili ndodh kur një grup  personash krijon barriera duke </a:t>
            </a:r>
            <a:r>
              <a:rPr sz="2200" dirty="0">
                <a:latin typeface="Arial"/>
                <a:cs typeface="Arial"/>
              </a:rPr>
              <a:t>ndërtuar </a:t>
            </a:r>
            <a:r>
              <a:rPr sz="2200" spc="-5" dirty="0">
                <a:latin typeface="Arial"/>
                <a:cs typeface="Arial"/>
              </a:rPr>
              <a:t>një botë vetëm për  veten e </a:t>
            </a:r>
            <a:r>
              <a:rPr sz="2200" dirty="0">
                <a:latin typeface="Arial"/>
                <a:cs typeface="Arial"/>
              </a:rPr>
              <a:t>tyre, </a:t>
            </a:r>
            <a:r>
              <a:rPr sz="2200" spc="-5" dirty="0">
                <a:latin typeface="Arial"/>
                <a:cs typeface="Arial"/>
              </a:rPr>
              <a:t>pa </a:t>
            </a:r>
            <a:r>
              <a:rPr sz="2200" dirty="0">
                <a:latin typeface="Arial"/>
                <a:cs typeface="Arial"/>
              </a:rPr>
              <a:t>marrë </a:t>
            </a:r>
            <a:r>
              <a:rPr sz="2200" spc="-5" dirty="0">
                <a:latin typeface="Arial"/>
                <a:cs typeface="Arial"/>
              </a:rPr>
              <a:t>në konsideratë kufizimet që të tjerët  kanë”</a:t>
            </a:r>
            <a:endParaRPr sz="2200">
              <a:latin typeface="Arial"/>
              <a:cs typeface="Arial"/>
            </a:endParaRPr>
          </a:p>
        </p:txBody>
      </p:sp>
      <p:sp>
        <p:nvSpPr>
          <p:cNvPr id="3" name="object 3"/>
          <p:cNvSpPr/>
          <p:nvPr/>
        </p:nvSpPr>
        <p:spPr>
          <a:xfrm>
            <a:off x="5395830" y="3581349"/>
            <a:ext cx="2909969" cy="260652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TotalTime>
  <Words>2649</Words>
  <Application>Microsoft Office PowerPoint</Application>
  <PresentationFormat>On-screen Show (4:3)</PresentationFormat>
  <Paragraphs>198</Paragraphs>
  <Slides>33</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Calibri</vt:lpstr>
      <vt:lpstr>Calibri Light</vt:lpstr>
      <vt:lpstr>Carlito</vt:lpstr>
      <vt:lpstr>Century Gothic</vt:lpstr>
      <vt:lpstr>Eurostile LT Bold</vt:lpstr>
      <vt:lpstr>Eurostile LT Condensed</vt:lpstr>
      <vt:lpstr>Kanit Medium</vt:lpstr>
      <vt:lpstr>Times New Roman</vt:lpstr>
      <vt:lpstr>Trebuchet MS</vt:lpstr>
      <vt:lpstr>Wingdings</vt:lpstr>
      <vt:lpstr>Office Theme</vt:lpstr>
      <vt:lpstr>PowerPoint Presentation</vt:lpstr>
      <vt:lpstr>Ndërgjegjësimi publik, Gatishmëria, Pjesëmarrja dhe Koordinimi për një Mbrojtje Civile Gjithëpërfshirëse </vt:lpstr>
      <vt:lpstr>PowerPoint Presentation</vt:lpstr>
      <vt:lpstr>Objektivat specifik të projektit</vt:lpstr>
      <vt:lpstr>Objektivat specifik të projektit</vt:lpstr>
      <vt:lpstr>Lloji i paaftësisë</vt:lpstr>
      <vt:lpstr>Përkufizimi i aftësisë së kufizuar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Parimi i të Drejtave Civile, Barazisë dhe Mosdiskriminimit</vt:lpstr>
      <vt:lpstr>PowerPoint Presentation</vt:lpstr>
      <vt:lpstr>PowerPoint Presentation</vt:lpstr>
      <vt:lpstr>STREHIMI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MENAXHIMI I EMERGJENCAVE CIVILE</vt:lpstr>
      <vt:lpstr>Fondi reserve i shpenzuar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dc:creator>
  <cp:lastModifiedBy>Marinela Spahiu</cp:lastModifiedBy>
  <cp:revision>9</cp:revision>
  <dcterms:created xsi:type="dcterms:W3CDTF">2021-04-02T09:01:21Z</dcterms:created>
  <dcterms:modified xsi:type="dcterms:W3CDTF">2021-04-02T13:10:03Z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2018-08-30T00:00:00Z</vt:filetime>
  </property>
  <property fmtid="{D5CDD505-2E9C-101B-9397-08002B2CF9AE}" pid="3" name="Creator">
    <vt:lpwstr>Microsoft® PowerPoint® 2010</vt:lpwstr>
  </property>
  <property fmtid="{D5CDD505-2E9C-101B-9397-08002B2CF9AE}" pid="4" name="LastSaved">
    <vt:filetime>2021-04-02T00:00:00Z</vt:filetime>
  </property>
</Properties>
</file>